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69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0" i="0">
                <a:solidFill>
                  <a:srgbClr val="040404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rgbClr val="040404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rgbClr val="040404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rgbClr val="040404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1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7369" y="3075536"/>
            <a:ext cx="13014288" cy="2826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0" i="0">
                <a:solidFill>
                  <a:srgbClr val="040404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9800" y="3178807"/>
            <a:ext cx="15772130" cy="4911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pitch.com/?utm_medium=product-presentation&amp;utm_source=pdf_export&amp;utm_campaign=bottom_bar_cta&amp;utm_content=7fc8790b-b539-4b9d-abab-e831bdf0a1b2&amp;utm_term=PDF-PPTX-lastslide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df_export&amp;utm_campaign=bottom_bar_cta&amp;utm_content=7fc8790b-b539-4b9d-abab-e831bdf0a1b2&amp;utm_term=PDF-PPTX-lastslide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hyperlink" Target="https://pitch.com/?utm_medium=product-presentation&amp;utm_source=pdf_export&amp;utm_campaign=bottom_bar_cta&amp;utm_content=7fc8790b-b539-4b9d-abab-e831bdf0a1b2&amp;utm_term=PDF-PPTX-lastslid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hyperlink" Target="https://pitch.com/?utm_medium=product-presentation&amp;utm_source=pdf_export&amp;utm_campaign=bottom_bar_cta&amp;utm_content=7fc8790b-b539-4b9d-abab-e831bdf0a1b2&amp;utm_term=PDF-PPTX-lastslid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hyperlink" Target="https://pitch.com/?utm_medium=product-presentation&amp;utm_source=pdf_export&amp;utm_campaign=bottom_bar_cta&amp;utm_content=7fc8790b-b539-4b9d-abab-e831bdf0a1b2&amp;utm_term=PDF-PPTX-lastslid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hyperlink" Target="https://pitch.com/?utm_medium=product-presentation&amp;utm_source=pdf_export&amp;utm_campaign=bottom_bar_cta&amp;utm_content=7fc8790b-b539-4b9d-abab-e831bdf0a1b2&amp;utm_term=PDF-PPTX-lastslid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hyperlink" Target="https://pitch.com/?utm_medium=product-presentation&amp;utm_source=pdf_export&amp;utm_campaign=bottom_bar_cta&amp;utm_content=7fc8790b-b539-4b9d-abab-e831bdf0a1b2&amp;utm_term=PDF-PPTX-lastslid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hyperlink" Target="https://pitch.com/?utm_medium=product-presentation&amp;utm_source=pdf_export&amp;utm_campaign=bottom_bar_cta&amp;utm_content=7fc8790b-b539-4b9d-abab-e831bdf0a1b2&amp;utm_term=PDF-PPTX-lastslid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hyperlink" Target="https://pitch.com/?utm_medium=product-presentation&amp;utm_source=pdf_export&amp;utm_campaign=bottom_bar_cta&amp;utm_content=7fc8790b-b539-4b9d-abab-e831bdf0a1b2&amp;utm_term=PDF-PPTX-lastslid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itch.com/?utm_medium=product-presentation&amp;utm_source=pdf_export&amp;utm_campaign=bottom_bar_cta&amp;utm_content=7fc8790b-b539-4b9d-abab-e831bdf0a1b2&amp;utm_term=PDF-PPTX-lastslid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df_export&amp;utm_campaign=bottom_bar_cta&amp;utm_content=7fc8790b-b539-4b9d-abab-e831bdf0a1b2&amp;utm_term=PDF-PPTX-lastslide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df_export&amp;utm_campaign=bottom_bar_cta&amp;utm_content=7fc8790b-b539-4b9d-abab-e831bdf0a1b2&amp;utm_term=PDF-PPTX-lastslid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df_export&amp;utm_campaign=bottom_bar_cta&amp;utm_content=7fc8790b-b539-4b9d-abab-e831bdf0a1b2&amp;utm_term=PDF-PPTX-lastslide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itch.com/?utm_medium=product-presentation&amp;utm_source=pdf_export&amp;utm_campaign=bottom_bar_cta&amp;utm_content=7fc8790b-b539-4b9d-abab-e831bdf0a1b2&amp;utm_term=PDF-PPTX-lastslide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itch.com/?utm_medium=product-presentation&amp;utm_source=pdf_export&amp;utm_campaign=bottom_bar_cta&amp;utm_content=7fc8790b-b539-4b9d-abab-e831bdf0a1b2&amp;utm_term=PDF-PPTX-lastslide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itch.com/?utm_medium=product-presentation&amp;utm_source=pdf_export&amp;utm_campaign=bottom_bar_cta&amp;utm_content=7fc8790b-b539-4b9d-abab-e831bdf0a1b2&amp;utm_term=PDF-PPTX-lastslide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df_export&amp;utm_campaign=bottom_bar_cta&amp;utm_content=7fc8790b-b539-4b9d-abab-e831bdf0a1b2&amp;utm_term=PDF-PPTX-lastslid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hyperlink" Target="https://pitch.com/?utm_medium=product-presentation&amp;utm_source=pdf_export&amp;utm_campaign=bottom_bar_cta&amp;utm_content=7fc8790b-b539-4b9d-abab-e831bdf0a1b2&amp;utm_term=PDF-PPTX-lastslid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df_export&amp;utm_campaign=bottom_bar_cta&amp;utm_content=7fc8790b-b539-4b9d-abab-e831bdf0a1b2&amp;utm_term=PDF-PPTX-lastslid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df_export&amp;utm_campaign=bottom_bar_cta&amp;utm_content=7fc8790b-b539-4b9d-abab-e831bdf0a1b2&amp;utm_term=PDF-PPTX-lastslide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37043" y="3909454"/>
              <a:ext cx="5407433" cy="5613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865866" y="351472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3543" y="4995304"/>
              <a:ext cx="5348964" cy="5620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650686" y="6081166"/>
              <a:ext cx="2155825" cy="562610"/>
            </a:xfrm>
            <a:custGeom>
              <a:avLst/>
              <a:gdLst/>
              <a:ahLst/>
              <a:cxnLst/>
              <a:rect l="l" t="t" r="r" b="b"/>
              <a:pathLst>
                <a:path w="2155825" h="562609">
                  <a:moveTo>
                    <a:pt x="898118" y="514375"/>
                  </a:moveTo>
                  <a:lnTo>
                    <a:pt x="860971" y="497446"/>
                  </a:lnTo>
                  <a:lnTo>
                    <a:pt x="770699" y="350850"/>
                  </a:lnTo>
                  <a:lnTo>
                    <a:pt x="704265" y="237185"/>
                  </a:lnTo>
                  <a:lnTo>
                    <a:pt x="734707" y="189750"/>
                  </a:lnTo>
                  <a:lnTo>
                    <a:pt x="806272" y="78193"/>
                  </a:lnTo>
                  <a:lnTo>
                    <a:pt x="810806" y="72047"/>
                  </a:lnTo>
                  <a:lnTo>
                    <a:pt x="818743" y="63373"/>
                  </a:lnTo>
                  <a:lnTo>
                    <a:pt x="824141" y="60274"/>
                  </a:lnTo>
                  <a:lnTo>
                    <a:pt x="830961" y="58407"/>
                  </a:lnTo>
                  <a:lnTo>
                    <a:pt x="862215" y="48920"/>
                  </a:lnTo>
                  <a:lnTo>
                    <a:pt x="862215" y="13766"/>
                  </a:lnTo>
                  <a:lnTo>
                    <a:pt x="724738" y="13766"/>
                  </a:lnTo>
                  <a:lnTo>
                    <a:pt x="724738" y="49669"/>
                  </a:lnTo>
                  <a:lnTo>
                    <a:pt x="751890" y="56172"/>
                  </a:lnTo>
                  <a:lnTo>
                    <a:pt x="754380" y="56921"/>
                  </a:lnTo>
                  <a:lnTo>
                    <a:pt x="755357" y="58699"/>
                  </a:lnTo>
                  <a:lnTo>
                    <a:pt x="755319" y="58966"/>
                  </a:lnTo>
                  <a:lnTo>
                    <a:pt x="754875" y="61569"/>
                  </a:lnTo>
                  <a:lnTo>
                    <a:pt x="754773" y="62318"/>
                  </a:lnTo>
                  <a:lnTo>
                    <a:pt x="676363" y="189750"/>
                  </a:lnTo>
                  <a:lnTo>
                    <a:pt x="611060" y="78689"/>
                  </a:lnTo>
                  <a:lnTo>
                    <a:pt x="606729" y="71247"/>
                  </a:lnTo>
                  <a:lnTo>
                    <a:pt x="604672" y="66217"/>
                  </a:lnTo>
                  <a:lnTo>
                    <a:pt x="604735" y="65659"/>
                  </a:lnTo>
                  <a:lnTo>
                    <a:pt x="604850" y="64427"/>
                  </a:lnTo>
                  <a:lnTo>
                    <a:pt x="604901" y="63868"/>
                  </a:lnTo>
                  <a:lnTo>
                    <a:pt x="605002" y="63119"/>
                  </a:lnTo>
                  <a:lnTo>
                    <a:pt x="605116" y="62318"/>
                  </a:lnTo>
                  <a:lnTo>
                    <a:pt x="605218" y="61569"/>
                  </a:lnTo>
                  <a:lnTo>
                    <a:pt x="605447" y="60883"/>
                  </a:lnTo>
                  <a:lnTo>
                    <a:pt x="607656" y="58966"/>
                  </a:lnTo>
                  <a:lnTo>
                    <a:pt x="612000" y="57480"/>
                  </a:lnTo>
                  <a:lnTo>
                    <a:pt x="640461" y="48920"/>
                  </a:lnTo>
                  <a:lnTo>
                    <a:pt x="640461" y="13766"/>
                  </a:lnTo>
                  <a:lnTo>
                    <a:pt x="404571" y="13766"/>
                  </a:lnTo>
                  <a:lnTo>
                    <a:pt x="404571" y="47625"/>
                  </a:lnTo>
                  <a:lnTo>
                    <a:pt x="433463" y="59893"/>
                  </a:lnTo>
                  <a:lnTo>
                    <a:pt x="438175" y="63119"/>
                  </a:lnTo>
                  <a:lnTo>
                    <a:pt x="440651" y="66598"/>
                  </a:lnTo>
                  <a:lnTo>
                    <a:pt x="443268" y="70065"/>
                  </a:lnTo>
                  <a:lnTo>
                    <a:pt x="443382" y="70256"/>
                  </a:lnTo>
                  <a:lnTo>
                    <a:pt x="446976" y="75895"/>
                  </a:lnTo>
                  <a:lnTo>
                    <a:pt x="451815" y="84086"/>
                  </a:lnTo>
                  <a:lnTo>
                    <a:pt x="580186" y="302679"/>
                  </a:lnTo>
                  <a:lnTo>
                    <a:pt x="468236" y="475627"/>
                  </a:lnTo>
                  <a:lnTo>
                    <a:pt x="441693" y="503224"/>
                  </a:lnTo>
                  <a:lnTo>
                    <a:pt x="412724" y="511898"/>
                  </a:lnTo>
                  <a:lnTo>
                    <a:pt x="412788" y="510374"/>
                  </a:lnTo>
                  <a:lnTo>
                    <a:pt x="412864" y="508190"/>
                  </a:lnTo>
                  <a:lnTo>
                    <a:pt x="412927" y="506564"/>
                  </a:lnTo>
                  <a:lnTo>
                    <a:pt x="413029" y="504151"/>
                  </a:lnTo>
                  <a:lnTo>
                    <a:pt x="413143" y="501116"/>
                  </a:lnTo>
                  <a:lnTo>
                    <a:pt x="413245" y="498449"/>
                  </a:lnTo>
                  <a:lnTo>
                    <a:pt x="413359" y="495592"/>
                  </a:lnTo>
                  <a:lnTo>
                    <a:pt x="413473" y="492493"/>
                  </a:lnTo>
                  <a:lnTo>
                    <a:pt x="413575" y="490016"/>
                  </a:lnTo>
                  <a:lnTo>
                    <a:pt x="413689" y="486841"/>
                  </a:lnTo>
                  <a:lnTo>
                    <a:pt x="413804" y="483870"/>
                  </a:lnTo>
                  <a:lnTo>
                    <a:pt x="413931" y="480707"/>
                  </a:lnTo>
                  <a:lnTo>
                    <a:pt x="417080" y="399224"/>
                  </a:lnTo>
                  <a:lnTo>
                    <a:pt x="382663" y="399224"/>
                  </a:lnTo>
                  <a:lnTo>
                    <a:pt x="347141" y="480707"/>
                  </a:lnTo>
                  <a:lnTo>
                    <a:pt x="344284" y="488403"/>
                  </a:lnTo>
                  <a:lnTo>
                    <a:pt x="341312" y="493674"/>
                  </a:lnTo>
                  <a:lnTo>
                    <a:pt x="340347" y="494665"/>
                  </a:lnTo>
                  <a:lnTo>
                    <a:pt x="334987" y="499808"/>
                  </a:lnTo>
                  <a:lnTo>
                    <a:pt x="331152" y="501116"/>
                  </a:lnTo>
                  <a:lnTo>
                    <a:pt x="186397" y="501116"/>
                  </a:lnTo>
                  <a:lnTo>
                    <a:pt x="186397" y="295973"/>
                  </a:lnTo>
                  <a:lnTo>
                    <a:pt x="257771" y="295973"/>
                  </a:lnTo>
                  <a:lnTo>
                    <a:pt x="294487" y="357733"/>
                  </a:lnTo>
                  <a:lnTo>
                    <a:pt x="327977" y="357733"/>
                  </a:lnTo>
                  <a:lnTo>
                    <a:pt x="327977" y="295973"/>
                  </a:lnTo>
                  <a:lnTo>
                    <a:pt x="327977" y="249097"/>
                  </a:lnTo>
                  <a:lnTo>
                    <a:pt x="327977" y="189001"/>
                  </a:lnTo>
                  <a:lnTo>
                    <a:pt x="294678" y="189001"/>
                  </a:lnTo>
                  <a:lnTo>
                    <a:pt x="275145" y="228625"/>
                  </a:lnTo>
                  <a:lnTo>
                    <a:pt x="271792" y="236067"/>
                  </a:lnTo>
                  <a:lnTo>
                    <a:pt x="268566" y="241338"/>
                  </a:lnTo>
                  <a:lnTo>
                    <a:pt x="262394" y="247510"/>
                  </a:lnTo>
                  <a:lnTo>
                    <a:pt x="257898" y="249097"/>
                  </a:lnTo>
                  <a:lnTo>
                    <a:pt x="186397" y="249097"/>
                  </a:lnTo>
                  <a:lnTo>
                    <a:pt x="186397" y="60642"/>
                  </a:lnTo>
                  <a:lnTo>
                    <a:pt x="313156" y="60642"/>
                  </a:lnTo>
                  <a:lnTo>
                    <a:pt x="317373" y="62318"/>
                  </a:lnTo>
                  <a:lnTo>
                    <a:pt x="320344" y="65659"/>
                  </a:lnTo>
                  <a:lnTo>
                    <a:pt x="323392" y="68948"/>
                  </a:lnTo>
                  <a:lnTo>
                    <a:pt x="326923" y="74472"/>
                  </a:lnTo>
                  <a:lnTo>
                    <a:pt x="330771" y="82029"/>
                  </a:lnTo>
                  <a:lnTo>
                    <a:pt x="367601" y="162585"/>
                  </a:lnTo>
                  <a:lnTo>
                    <a:pt x="401828" y="162585"/>
                  </a:lnTo>
                  <a:lnTo>
                    <a:pt x="401713" y="159613"/>
                  </a:lnTo>
                  <a:lnTo>
                    <a:pt x="397878" y="60642"/>
                  </a:lnTo>
                  <a:lnTo>
                    <a:pt x="397764" y="57480"/>
                  </a:lnTo>
                  <a:lnTo>
                    <a:pt x="397637" y="54432"/>
                  </a:lnTo>
                  <a:lnTo>
                    <a:pt x="397548" y="52133"/>
                  </a:lnTo>
                  <a:lnTo>
                    <a:pt x="397459" y="49669"/>
                  </a:lnTo>
                  <a:lnTo>
                    <a:pt x="397344" y="46875"/>
                  </a:lnTo>
                  <a:lnTo>
                    <a:pt x="397230" y="43713"/>
                  </a:lnTo>
                  <a:lnTo>
                    <a:pt x="396062" y="13766"/>
                  </a:lnTo>
                  <a:lnTo>
                    <a:pt x="0" y="13766"/>
                  </a:lnTo>
                  <a:lnTo>
                    <a:pt x="0" y="47993"/>
                  </a:lnTo>
                  <a:lnTo>
                    <a:pt x="27508" y="58699"/>
                  </a:lnTo>
                  <a:lnTo>
                    <a:pt x="33413" y="60883"/>
                  </a:lnTo>
                  <a:lnTo>
                    <a:pt x="36957" y="63373"/>
                  </a:lnTo>
                  <a:lnTo>
                    <a:pt x="37071" y="63614"/>
                  </a:lnTo>
                  <a:lnTo>
                    <a:pt x="37185" y="63868"/>
                  </a:lnTo>
                  <a:lnTo>
                    <a:pt x="38315" y="66217"/>
                  </a:lnTo>
                  <a:lnTo>
                    <a:pt x="39687" y="68948"/>
                  </a:lnTo>
                  <a:lnTo>
                    <a:pt x="40360" y="74218"/>
                  </a:lnTo>
                  <a:lnTo>
                    <a:pt x="40360" y="487222"/>
                  </a:lnTo>
                  <a:lnTo>
                    <a:pt x="0" y="514007"/>
                  </a:lnTo>
                  <a:lnTo>
                    <a:pt x="0" y="548233"/>
                  </a:lnTo>
                  <a:lnTo>
                    <a:pt x="409219" y="548233"/>
                  </a:lnTo>
                  <a:lnTo>
                    <a:pt x="411314" y="548233"/>
                  </a:lnTo>
                  <a:lnTo>
                    <a:pt x="543725" y="548233"/>
                  </a:lnTo>
                  <a:lnTo>
                    <a:pt x="543725" y="512889"/>
                  </a:lnTo>
                  <a:lnTo>
                    <a:pt x="521589" y="506564"/>
                  </a:lnTo>
                  <a:lnTo>
                    <a:pt x="518083" y="505625"/>
                  </a:lnTo>
                  <a:lnTo>
                    <a:pt x="518287" y="505625"/>
                  </a:lnTo>
                  <a:lnTo>
                    <a:pt x="515632" y="498449"/>
                  </a:lnTo>
                  <a:lnTo>
                    <a:pt x="517677" y="493674"/>
                  </a:lnTo>
                  <a:lnTo>
                    <a:pt x="522135" y="486841"/>
                  </a:lnTo>
                  <a:lnTo>
                    <a:pt x="608088" y="350850"/>
                  </a:lnTo>
                  <a:lnTo>
                    <a:pt x="685850" y="483501"/>
                  </a:lnTo>
                  <a:lnTo>
                    <a:pt x="690321" y="490689"/>
                  </a:lnTo>
                  <a:lnTo>
                    <a:pt x="692251" y="495592"/>
                  </a:lnTo>
                  <a:lnTo>
                    <a:pt x="691997" y="497446"/>
                  </a:lnTo>
                  <a:lnTo>
                    <a:pt x="691337" y="501116"/>
                  </a:lnTo>
                  <a:lnTo>
                    <a:pt x="691578" y="501116"/>
                  </a:lnTo>
                  <a:lnTo>
                    <a:pt x="688479" y="503224"/>
                  </a:lnTo>
                  <a:lnTo>
                    <a:pt x="688924" y="503224"/>
                  </a:lnTo>
                  <a:lnTo>
                    <a:pt x="653110" y="512711"/>
                  </a:lnTo>
                  <a:lnTo>
                    <a:pt x="653110" y="548233"/>
                  </a:lnTo>
                  <a:lnTo>
                    <a:pt x="898118" y="548233"/>
                  </a:lnTo>
                  <a:lnTo>
                    <a:pt x="898118" y="514375"/>
                  </a:lnTo>
                  <a:close/>
                </a:path>
                <a:path w="2155825" h="562609">
                  <a:moveTo>
                    <a:pt x="1318196" y="383222"/>
                  </a:moveTo>
                  <a:lnTo>
                    <a:pt x="1284147" y="383222"/>
                  </a:lnTo>
                  <a:lnTo>
                    <a:pt x="1242669" y="475627"/>
                  </a:lnTo>
                  <a:lnTo>
                    <a:pt x="1238821" y="482879"/>
                  </a:lnTo>
                  <a:lnTo>
                    <a:pt x="1234859" y="489077"/>
                  </a:lnTo>
                  <a:lnTo>
                    <a:pt x="1231011" y="495287"/>
                  </a:lnTo>
                  <a:lnTo>
                    <a:pt x="1225613" y="499808"/>
                  </a:lnTo>
                  <a:lnTo>
                    <a:pt x="1218666" y="502666"/>
                  </a:lnTo>
                  <a:lnTo>
                    <a:pt x="1212088" y="505625"/>
                  </a:lnTo>
                  <a:lnTo>
                    <a:pt x="1205547" y="508190"/>
                  </a:lnTo>
                  <a:lnTo>
                    <a:pt x="1199070" y="510374"/>
                  </a:lnTo>
                  <a:lnTo>
                    <a:pt x="1192961" y="512051"/>
                  </a:lnTo>
                  <a:lnTo>
                    <a:pt x="1193126" y="512051"/>
                  </a:lnTo>
                  <a:lnTo>
                    <a:pt x="1185595" y="513448"/>
                  </a:lnTo>
                  <a:lnTo>
                    <a:pt x="1177366" y="514375"/>
                  </a:lnTo>
                  <a:lnTo>
                    <a:pt x="1167930" y="514934"/>
                  </a:lnTo>
                  <a:lnTo>
                    <a:pt x="1157274" y="515124"/>
                  </a:lnTo>
                  <a:lnTo>
                    <a:pt x="1138072" y="513842"/>
                  </a:lnTo>
                  <a:lnTo>
                    <a:pt x="1086586" y="494665"/>
                  </a:lnTo>
                  <a:lnTo>
                    <a:pt x="1058303" y="466471"/>
                  </a:lnTo>
                  <a:lnTo>
                    <a:pt x="1035977" y="423227"/>
                  </a:lnTo>
                  <a:lnTo>
                    <a:pt x="1021613" y="362432"/>
                  </a:lnTo>
                  <a:lnTo>
                    <a:pt x="1018019" y="324421"/>
                  </a:lnTo>
                  <a:lnTo>
                    <a:pt x="1016825" y="281647"/>
                  </a:lnTo>
                  <a:lnTo>
                    <a:pt x="1016838" y="280911"/>
                  </a:lnTo>
                  <a:lnTo>
                    <a:pt x="1018082" y="238518"/>
                  </a:lnTo>
                  <a:lnTo>
                    <a:pt x="1021892" y="200444"/>
                  </a:lnTo>
                  <a:lnTo>
                    <a:pt x="1037094" y="139522"/>
                  </a:lnTo>
                  <a:lnTo>
                    <a:pt x="1060310" y="96215"/>
                  </a:lnTo>
                  <a:lnTo>
                    <a:pt x="1089367" y="67894"/>
                  </a:lnTo>
                  <a:lnTo>
                    <a:pt x="1141831" y="48183"/>
                  </a:lnTo>
                  <a:lnTo>
                    <a:pt x="1161186" y="46875"/>
                  </a:lnTo>
                  <a:lnTo>
                    <a:pt x="1171105" y="46875"/>
                  </a:lnTo>
                  <a:lnTo>
                    <a:pt x="1178547" y="47625"/>
                  </a:lnTo>
                  <a:lnTo>
                    <a:pt x="1178928" y="47625"/>
                  </a:lnTo>
                  <a:lnTo>
                    <a:pt x="1185367" y="49288"/>
                  </a:lnTo>
                  <a:lnTo>
                    <a:pt x="1191691" y="50787"/>
                  </a:lnTo>
                  <a:lnTo>
                    <a:pt x="1198206" y="53009"/>
                  </a:lnTo>
                  <a:lnTo>
                    <a:pt x="1229969" y="81013"/>
                  </a:lnTo>
                  <a:lnTo>
                    <a:pt x="1237272" y="93751"/>
                  </a:lnTo>
                  <a:lnTo>
                    <a:pt x="1280426" y="162585"/>
                  </a:lnTo>
                  <a:lnTo>
                    <a:pt x="1313180" y="162585"/>
                  </a:lnTo>
                  <a:lnTo>
                    <a:pt x="1313065" y="159613"/>
                  </a:lnTo>
                  <a:lnTo>
                    <a:pt x="1309192" y="46875"/>
                  </a:lnTo>
                  <a:lnTo>
                    <a:pt x="1268336" y="23952"/>
                  </a:lnTo>
                  <a:lnTo>
                    <a:pt x="1229080" y="10414"/>
                  </a:lnTo>
                  <a:lnTo>
                    <a:pt x="1188859" y="2603"/>
                  </a:lnTo>
                  <a:lnTo>
                    <a:pt x="1145184" y="0"/>
                  </a:lnTo>
                  <a:lnTo>
                    <a:pt x="1117168" y="1104"/>
                  </a:lnTo>
                  <a:lnTo>
                    <a:pt x="1063205" y="9931"/>
                  </a:lnTo>
                  <a:lnTo>
                    <a:pt x="1012418" y="27647"/>
                  </a:lnTo>
                  <a:lnTo>
                    <a:pt x="967028" y="54432"/>
                  </a:lnTo>
                  <a:lnTo>
                    <a:pt x="927823" y="90157"/>
                  </a:lnTo>
                  <a:lnTo>
                    <a:pt x="896759" y="134340"/>
                  </a:lnTo>
                  <a:lnTo>
                    <a:pt x="874509" y="186867"/>
                  </a:lnTo>
                  <a:lnTo>
                    <a:pt x="863257" y="247510"/>
                  </a:lnTo>
                  <a:lnTo>
                    <a:pt x="863193" y="249097"/>
                  </a:lnTo>
                  <a:lnTo>
                    <a:pt x="861847" y="280911"/>
                  </a:lnTo>
                  <a:lnTo>
                    <a:pt x="861898" y="281647"/>
                  </a:lnTo>
                  <a:lnTo>
                    <a:pt x="864184" y="324421"/>
                  </a:lnTo>
                  <a:lnTo>
                    <a:pt x="871156" y="364578"/>
                  </a:lnTo>
                  <a:lnTo>
                    <a:pt x="882777" y="401358"/>
                  </a:lnTo>
                  <a:lnTo>
                    <a:pt x="919391" y="464426"/>
                  </a:lnTo>
                  <a:lnTo>
                    <a:pt x="969899" y="512051"/>
                  </a:lnTo>
                  <a:lnTo>
                    <a:pt x="1032764" y="544004"/>
                  </a:lnTo>
                  <a:lnTo>
                    <a:pt x="1103363" y="560006"/>
                  </a:lnTo>
                  <a:lnTo>
                    <a:pt x="1141272" y="562000"/>
                  </a:lnTo>
                  <a:lnTo>
                    <a:pt x="1165440" y="561314"/>
                  </a:lnTo>
                  <a:lnTo>
                    <a:pt x="1210830" y="555726"/>
                  </a:lnTo>
                  <a:lnTo>
                    <a:pt x="1252829" y="544588"/>
                  </a:lnTo>
                  <a:lnTo>
                    <a:pt x="1294498" y="528027"/>
                  </a:lnTo>
                  <a:lnTo>
                    <a:pt x="1315529" y="512051"/>
                  </a:lnTo>
                  <a:lnTo>
                    <a:pt x="1315643" y="506564"/>
                  </a:lnTo>
                  <a:lnTo>
                    <a:pt x="1315745" y="501116"/>
                  </a:lnTo>
                  <a:lnTo>
                    <a:pt x="1315859" y="495592"/>
                  </a:lnTo>
                  <a:lnTo>
                    <a:pt x="1315974" y="490194"/>
                  </a:lnTo>
                  <a:lnTo>
                    <a:pt x="1316101" y="484187"/>
                  </a:lnTo>
                  <a:lnTo>
                    <a:pt x="1316177" y="480707"/>
                  </a:lnTo>
                  <a:lnTo>
                    <a:pt x="1316278" y="475627"/>
                  </a:lnTo>
                  <a:lnTo>
                    <a:pt x="1318196" y="383222"/>
                  </a:lnTo>
                  <a:close/>
                </a:path>
                <a:path w="2155825" h="562609">
                  <a:moveTo>
                    <a:pt x="1739912" y="399224"/>
                  </a:moveTo>
                  <a:lnTo>
                    <a:pt x="1705495" y="399224"/>
                  </a:lnTo>
                  <a:lnTo>
                    <a:pt x="1669973" y="480707"/>
                  </a:lnTo>
                  <a:lnTo>
                    <a:pt x="1667116" y="488403"/>
                  </a:lnTo>
                  <a:lnTo>
                    <a:pt x="1664081" y="493788"/>
                  </a:lnTo>
                  <a:lnTo>
                    <a:pt x="1657756" y="499872"/>
                  </a:lnTo>
                  <a:lnTo>
                    <a:pt x="1653222" y="501357"/>
                  </a:lnTo>
                  <a:lnTo>
                    <a:pt x="1509229" y="501357"/>
                  </a:lnTo>
                  <a:lnTo>
                    <a:pt x="1509229" y="295973"/>
                  </a:lnTo>
                  <a:lnTo>
                    <a:pt x="1580603" y="295973"/>
                  </a:lnTo>
                  <a:lnTo>
                    <a:pt x="1617319" y="357733"/>
                  </a:lnTo>
                  <a:lnTo>
                    <a:pt x="1650809" y="357733"/>
                  </a:lnTo>
                  <a:lnTo>
                    <a:pt x="1650809" y="295973"/>
                  </a:lnTo>
                  <a:lnTo>
                    <a:pt x="1650809" y="249097"/>
                  </a:lnTo>
                  <a:lnTo>
                    <a:pt x="1650809" y="189001"/>
                  </a:lnTo>
                  <a:lnTo>
                    <a:pt x="1617510" y="189001"/>
                  </a:lnTo>
                  <a:lnTo>
                    <a:pt x="1597977" y="228625"/>
                  </a:lnTo>
                  <a:lnTo>
                    <a:pt x="1594624" y="236067"/>
                  </a:lnTo>
                  <a:lnTo>
                    <a:pt x="1591398" y="241338"/>
                  </a:lnTo>
                  <a:lnTo>
                    <a:pt x="1585201" y="247548"/>
                  </a:lnTo>
                  <a:lnTo>
                    <a:pt x="1580730" y="249097"/>
                  </a:lnTo>
                  <a:lnTo>
                    <a:pt x="1509229" y="249097"/>
                  </a:lnTo>
                  <a:lnTo>
                    <a:pt x="1509229" y="60642"/>
                  </a:lnTo>
                  <a:lnTo>
                    <a:pt x="1635988" y="60642"/>
                  </a:lnTo>
                  <a:lnTo>
                    <a:pt x="1640205" y="62318"/>
                  </a:lnTo>
                  <a:lnTo>
                    <a:pt x="1643176" y="65659"/>
                  </a:lnTo>
                  <a:lnTo>
                    <a:pt x="1646224" y="68948"/>
                  </a:lnTo>
                  <a:lnTo>
                    <a:pt x="1649755" y="74472"/>
                  </a:lnTo>
                  <a:lnTo>
                    <a:pt x="1653590" y="82029"/>
                  </a:lnTo>
                  <a:lnTo>
                    <a:pt x="1690433" y="162585"/>
                  </a:lnTo>
                  <a:lnTo>
                    <a:pt x="1724660" y="162585"/>
                  </a:lnTo>
                  <a:lnTo>
                    <a:pt x="1720710" y="60642"/>
                  </a:lnTo>
                  <a:lnTo>
                    <a:pt x="1720634" y="58775"/>
                  </a:lnTo>
                  <a:lnTo>
                    <a:pt x="1718894" y="13766"/>
                  </a:lnTo>
                  <a:lnTo>
                    <a:pt x="1322832" y="13766"/>
                  </a:lnTo>
                  <a:lnTo>
                    <a:pt x="1322832" y="47993"/>
                  </a:lnTo>
                  <a:lnTo>
                    <a:pt x="1350543" y="58775"/>
                  </a:lnTo>
                  <a:lnTo>
                    <a:pt x="1356245" y="60883"/>
                  </a:lnTo>
                  <a:lnTo>
                    <a:pt x="1359789" y="63373"/>
                  </a:lnTo>
                  <a:lnTo>
                    <a:pt x="1361147" y="66217"/>
                  </a:lnTo>
                  <a:lnTo>
                    <a:pt x="1362519" y="68948"/>
                  </a:lnTo>
                  <a:lnTo>
                    <a:pt x="1363192" y="74218"/>
                  </a:lnTo>
                  <a:lnTo>
                    <a:pt x="1363192" y="487222"/>
                  </a:lnTo>
                  <a:lnTo>
                    <a:pt x="1362329" y="492493"/>
                  </a:lnTo>
                  <a:lnTo>
                    <a:pt x="1322832" y="514007"/>
                  </a:lnTo>
                  <a:lnTo>
                    <a:pt x="1322832" y="548233"/>
                  </a:lnTo>
                  <a:lnTo>
                    <a:pt x="1734146" y="548233"/>
                  </a:lnTo>
                  <a:lnTo>
                    <a:pt x="1735963" y="501357"/>
                  </a:lnTo>
                  <a:lnTo>
                    <a:pt x="1736077" y="498563"/>
                  </a:lnTo>
                  <a:lnTo>
                    <a:pt x="1736191" y="495592"/>
                  </a:lnTo>
                  <a:lnTo>
                    <a:pt x="1736305" y="492493"/>
                  </a:lnTo>
                  <a:lnTo>
                    <a:pt x="1739912" y="399224"/>
                  </a:lnTo>
                  <a:close/>
                </a:path>
                <a:path w="2155825" h="562609">
                  <a:moveTo>
                    <a:pt x="2155571" y="383971"/>
                  </a:moveTo>
                  <a:lnTo>
                    <a:pt x="2121154" y="383971"/>
                  </a:lnTo>
                  <a:lnTo>
                    <a:pt x="2087105" y="457085"/>
                  </a:lnTo>
                  <a:lnTo>
                    <a:pt x="2081593" y="468071"/>
                  </a:lnTo>
                  <a:lnTo>
                    <a:pt x="2052967" y="498805"/>
                  </a:lnTo>
                  <a:lnTo>
                    <a:pt x="2035251" y="501294"/>
                  </a:lnTo>
                  <a:lnTo>
                    <a:pt x="1932889" y="501294"/>
                  </a:lnTo>
                  <a:lnTo>
                    <a:pt x="1932889" y="75336"/>
                  </a:lnTo>
                  <a:lnTo>
                    <a:pt x="1933816" y="69938"/>
                  </a:lnTo>
                  <a:lnTo>
                    <a:pt x="1935683" y="66598"/>
                  </a:lnTo>
                  <a:lnTo>
                    <a:pt x="1937664" y="63119"/>
                  </a:lnTo>
                  <a:lnTo>
                    <a:pt x="1941817" y="60210"/>
                  </a:lnTo>
                  <a:lnTo>
                    <a:pt x="1948141" y="57848"/>
                  </a:lnTo>
                  <a:lnTo>
                    <a:pt x="1971763" y="47625"/>
                  </a:lnTo>
                  <a:lnTo>
                    <a:pt x="1971763" y="13766"/>
                  </a:lnTo>
                  <a:lnTo>
                    <a:pt x="1745742" y="13766"/>
                  </a:lnTo>
                  <a:lnTo>
                    <a:pt x="1745742" y="48171"/>
                  </a:lnTo>
                  <a:lnTo>
                    <a:pt x="1772158" y="58039"/>
                  </a:lnTo>
                  <a:lnTo>
                    <a:pt x="1778177" y="60210"/>
                  </a:lnTo>
                  <a:lnTo>
                    <a:pt x="1782203" y="62941"/>
                  </a:lnTo>
                  <a:lnTo>
                    <a:pt x="1782292" y="63119"/>
                  </a:lnTo>
                  <a:lnTo>
                    <a:pt x="1783689" y="66040"/>
                  </a:lnTo>
                  <a:lnTo>
                    <a:pt x="1785302" y="69011"/>
                  </a:lnTo>
                  <a:lnTo>
                    <a:pt x="1786102" y="74345"/>
                  </a:lnTo>
                  <a:lnTo>
                    <a:pt x="1786102" y="487591"/>
                  </a:lnTo>
                  <a:lnTo>
                    <a:pt x="1785429" y="492925"/>
                  </a:lnTo>
                  <a:lnTo>
                    <a:pt x="1782699" y="498627"/>
                  </a:lnTo>
                  <a:lnTo>
                    <a:pt x="1778660" y="501294"/>
                  </a:lnTo>
                  <a:lnTo>
                    <a:pt x="1771967" y="503783"/>
                  </a:lnTo>
                  <a:lnTo>
                    <a:pt x="1745742" y="514007"/>
                  </a:lnTo>
                  <a:lnTo>
                    <a:pt x="1745742" y="548233"/>
                  </a:lnTo>
                  <a:lnTo>
                    <a:pt x="2147011" y="548233"/>
                  </a:lnTo>
                  <a:lnTo>
                    <a:pt x="2149462" y="501294"/>
                  </a:lnTo>
                  <a:lnTo>
                    <a:pt x="2149487" y="500722"/>
                  </a:lnTo>
                  <a:lnTo>
                    <a:pt x="2149602" y="498627"/>
                  </a:lnTo>
                  <a:lnTo>
                    <a:pt x="2155571" y="3839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3" y="0"/>
              <a:ext cx="9143999" cy="102869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48703" y="935284"/>
              <a:ext cx="1390649" cy="13906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45384" y="943779"/>
              <a:ext cx="1390649" cy="13906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41023" y="6150863"/>
              <a:ext cx="4956047" cy="4136135"/>
            </a:xfrm>
            <a:prstGeom prst="rect">
              <a:avLst/>
            </a:prstGeom>
          </p:spPr>
        </p:pic>
        <p:pic>
          <p:nvPicPr>
            <p:cNvPr id="11" name="object 11">
              <a:hlinkClick r:id="rId8"/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5394" y="9606965"/>
              <a:ext cx="771524" cy="466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949331"/>
            <a:ext cx="38068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80" dirty="0">
                <a:solidFill>
                  <a:srgbClr val="FFFFFF"/>
                </a:solidFill>
              </a:rPr>
              <a:t>visualization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205394" y="2169650"/>
            <a:ext cx="14911069" cy="7904480"/>
            <a:chOff x="205394" y="2169650"/>
            <a:chExt cx="14911069" cy="7904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2034" y="2169650"/>
              <a:ext cx="11953874" cy="6267449"/>
            </a:xfrm>
            <a:prstGeom prst="rect">
              <a:avLst/>
            </a:prstGeom>
          </p:spPr>
        </p:pic>
        <p:pic>
          <p:nvPicPr>
            <p:cNvPr id="5" name="object 5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394" y="9606972"/>
              <a:ext cx="771524" cy="466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58355" y="7043570"/>
            <a:ext cx="5668645" cy="1263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799"/>
              </a:lnSpc>
              <a:spcBef>
                <a:spcPts val="100"/>
              </a:spcBef>
            </a:pPr>
            <a:r>
              <a:rPr sz="3600" spc="-270" dirty="0">
                <a:solidFill>
                  <a:srgbClr val="FFFFFF"/>
                </a:solidFill>
                <a:latin typeface="Arial Black"/>
                <a:cs typeface="Arial Black"/>
              </a:rPr>
              <a:t>Helps</a:t>
            </a:r>
            <a:r>
              <a:rPr sz="3600" spc="-459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145" dirty="0">
                <a:solidFill>
                  <a:srgbClr val="FFFFFF"/>
                </a:solidFill>
                <a:latin typeface="Arial Black"/>
                <a:cs typeface="Arial Black"/>
              </a:rPr>
              <a:t>compare</a:t>
            </a:r>
            <a:r>
              <a:rPr sz="3600" spc="-459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85" dirty="0">
                <a:solidFill>
                  <a:srgbClr val="FFFFFF"/>
                </a:solidFill>
                <a:latin typeface="Arial Black"/>
                <a:cs typeface="Arial Black"/>
              </a:rPr>
              <a:t>different </a:t>
            </a:r>
            <a:r>
              <a:rPr sz="3600" spc="-225" dirty="0">
                <a:solidFill>
                  <a:srgbClr val="FFFFFF"/>
                </a:solidFill>
                <a:latin typeface="Arial Black"/>
                <a:cs typeface="Arial Black"/>
              </a:rPr>
              <a:t>case</a:t>
            </a:r>
            <a:r>
              <a:rPr sz="3600" spc="-4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195" dirty="0">
                <a:solidFill>
                  <a:srgbClr val="FFFFFF"/>
                </a:solidFill>
                <a:latin typeface="Arial Black"/>
                <a:cs typeface="Arial Black"/>
              </a:rPr>
              <a:t>types</a:t>
            </a:r>
            <a:r>
              <a:rPr sz="3600" spc="-4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235" dirty="0">
                <a:solidFill>
                  <a:srgbClr val="FFFFFF"/>
                </a:solidFill>
                <a:latin typeface="Arial Black"/>
                <a:cs typeface="Arial Black"/>
              </a:rPr>
              <a:t>across</a:t>
            </a:r>
            <a:r>
              <a:rPr sz="3600" spc="-4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265" dirty="0">
                <a:solidFill>
                  <a:srgbClr val="FFFFFF"/>
                </a:solidFill>
                <a:latin typeface="Arial Black"/>
                <a:cs typeface="Arial Black"/>
              </a:rPr>
              <a:t>states.</a:t>
            </a:r>
            <a:endParaRPr sz="36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5394" y="944612"/>
            <a:ext cx="17795240" cy="9129395"/>
            <a:chOff x="205394" y="944612"/>
            <a:chExt cx="17795240" cy="91293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99654" y="944612"/>
              <a:ext cx="7800974" cy="54673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388" y="950974"/>
              <a:ext cx="9744074" cy="5457824"/>
            </a:xfrm>
            <a:prstGeom prst="rect">
              <a:avLst/>
            </a:prstGeom>
          </p:spPr>
        </p:pic>
        <p:pic>
          <p:nvPicPr>
            <p:cNvPr id="6" name="object 6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394" y="9606967"/>
              <a:ext cx="771524" cy="4667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59434" y="7429813"/>
            <a:ext cx="2861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5" dirty="0">
                <a:solidFill>
                  <a:srgbClr val="FFFFFF"/>
                </a:solidFill>
                <a:latin typeface="Arial Black"/>
                <a:cs typeface="Arial Black"/>
              </a:rPr>
              <a:t>visualization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77613" y="7349495"/>
            <a:ext cx="5784850" cy="1263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799"/>
              </a:lnSpc>
              <a:spcBef>
                <a:spcPts val="100"/>
              </a:spcBef>
            </a:pPr>
            <a:r>
              <a:rPr sz="3600" spc="-270" dirty="0">
                <a:solidFill>
                  <a:srgbClr val="FFFFFF"/>
                </a:solidFill>
                <a:latin typeface="Arial Black"/>
                <a:cs typeface="Arial Black"/>
              </a:rPr>
              <a:t>Helps</a:t>
            </a:r>
            <a:r>
              <a:rPr sz="3600" spc="-4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180" dirty="0">
                <a:solidFill>
                  <a:srgbClr val="FFFFFF"/>
                </a:solidFill>
                <a:latin typeface="Arial Black"/>
                <a:cs typeface="Arial Black"/>
              </a:rPr>
              <a:t>us</a:t>
            </a:r>
            <a:r>
              <a:rPr sz="3600" spc="-4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265" dirty="0">
                <a:solidFill>
                  <a:srgbClr val="FFFFFF"/>
                </a:solidFill>
                <a:latin typeface="Arial Black"/>
                <a:cs typeface="Arial Black"/>
              </a:rPr>
              <a:t>know</a:t>
            </a:r>
            <a:r>
              <a:rPr sz="3600" spc="-4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210" dirty="0">
                <a:solidFill>
                  <a:srgbClr val="FFFFFF"/>
                </a:solidFill>
                <a:latin typeface="Arial Black"/>
                <a:cs typeface="Arial Black"/>
              </a:rPr>
              <a:t>total</a:t>
            </a:r>
            <a:r>
              <a:rPr sz="3600" spc="-4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204" dirty="0">
                <a:solidFill>
                  <a:srgbClr val="FFFFFF"/>
                </a:solidFill>
                <a:latin typeface="Arial Black"/>
                <a:cs typeface="Arial Black"/>
              </a:rPr>
              <a:t>cases </a:t>
            </a:r>
            <a:r>
              <a:rPr sz="3600" spc="-160" dirty="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sz="3600" spc="-4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190" dirty="0">
                <a:solidFill>
                  <a:srgbClr val="FFFFFF"/>
                </a:solidFill>
                <a:latin typeface="Arial Black"/>
                <a:cs typeface="Arial Black"/>
              </a:rPr>
              <a:t>every</a:t>
            </a:r>
            <a:r>
              <a:rPr sz="3600" spc="-459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80" dirty="0">
                <a:solidFill>
                  <a:srgbClr val="FFFFFF"/>
                </a:solidFill>
                <a:latin typeface="Arial Black"/>
                <a:cs typeface="Arial Black"/>
              </a:rPr>
              <a:t>state.</a:t>
            </a:r>
            <a:endParaRPr sz="36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5394" y="310911"/>
            <a:ext cx="17839055" cy="9763125"/>
            <a:chOff x="205394" y="310911"/>
            <a:chExt cx="17839055" cy="97631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43358" y="310911"/>
              <a:ext cx="7800974" cy="68198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608" y="952686"/>
              <a:ext cx="9572624" cy="5248274"/>
            </a:xfrm>
            <a:prstGeom prst="rect">
              <a:avLst/>
            </a:prstGeom>
          </p:spPr>
        </p:pic>
        <p:pic>
          <p:nvPicPr>
            <p:cNvPr id="6" name="object 6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394" y="9606967"/>
              <a:ext cx="771524" cy="4667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59434" y="7429813"/>
            <a:ext cx="2861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5" dirty="0">
                <a:solidFill>
                  <a:srgbClr val="FFFFFF"/>
                </a:solidFill>
                <a:latin typeface="Arial Black"/>
                <a:cs typeface="Arial Black"/>
              </a:rPr>
              <a:t>visualization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1316" y="7349495"/>
            <a:ext cx="5784850" cy="1263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799"/>
              </a:lnSpc>
              <a:spcBef>
                <a:spcPts val="100"/>
              </a:spcBef>
            </a:pPr>
            <a:r>
              <a:rPr sz="3600" spc="-270" dirty="0">
                <a:solidFill>
                  <a:srgbClr val="FFFFFF"/>
                </a:solidFill>
                <a:latin typeface="Arial Black"/>
                <a:cs typeface="Arial Black"/>
              </a:rPr>
              <a:t>Helps</a:t>
            </a:r>
            <a:r>
              <a:rPr sz="3600" spc="-4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180" dirty="0">
                <a:solidFill>
                  <a:srgbClr val="FFFFFF"/>
                </a:solidFill>
                <a:latin typeface="Arial Black"/>
                <a:cs typeface="Arial Black"/>
              </a:rPr>
              <a:t>us</a:t>
            </a:r>
            <a:r>
              <a:rPr sz="3600" spc="-4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265" dirty="0">
                <a:solidFill>
                  <a:srgbClr val="FFFFFF"/>
                </a:solidFill>
                <a:latin typeface="Arial Black"/>
                <a:cs typeface="Arial Black"/>
              </a:rPr>
              <a:t>know</a:t>
            </a:r>
            <a:r>
              <a:rPr sz="3600" spc="-4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210" dirty="0">
                <a:solidFill>
                  <a:srgbClr val="FFFFFF"/>
                </a:solidFill>
                <a:latin typeface="Arial Black"/>
                <a:cs typeface="Arial Black"/>
              </a:rPr>
              <a:t>total</a:t>
            </a:r>
            <a:r>
              <a:rPr sz="3600" spc="-4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204" dirty="0">
                <a:solidFill>
                  <a:srgbClr val="FFFFFF"/>
                </a:solidFill>
                <a:latin typeface="Arial Black"/>
                <a:cs typeface="Arial Black"/>
              </a:rPr>
              <a:t>cases </a:t>
            </a:r>
            <a:r>
              <a:rPr sz="3600" spc="-160" dirty="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sz="3600" spc="-4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190" dirty="0">
                <a:solidFill>
                  <a:srgbClr val="FFFFFF"/>
                </a:solidFill>
                <a:latin typeface="Arial Black"/>
                <a:cs typeface="Arial Black"/>
              </a:rPr>
              <a:t>every</a:t>
            </a:r>
            <a:r>
              <a:rPr sz="3600" spc="-459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35" dirty="0">
                <a:solidFill>
                  <a:srgbClr val="FFFFFF"/>
                </a:solidFill>
                <a:latin typeface="Arial Black"/>
                <a:cs typeface="Arial Black"/>
              </a:rPr>
              <a:t>zone.</a:t>
            </a:r>
            <a:endParaRPr sz="36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5394" y="594977"/>
            <a:ext cx="17840960" cy="9479280"/>
            <a:chOff x="205394" y="594977"/>
            <a:chExt cx="17840960" cy="94792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8144" y="594977"/>
              <a:ext cx="8667750" cy="55721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424" y="605218"/>
              <a:ext cx="8858249" cy="5562599"/>
            </a:xfrm>
            <a:prstGeom prst="rect">
              <a:avLst/>
            </a:prstGeom>
          </p:spPr>
        </p:pic>
        <p:pic>
          <p:nvPicPr>
            <p:cNvPr id="6" name="object 6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394" y="9606967"/>
              <a:ext cx="771524" cy="4667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59434" y="7429813"/>
            <a:ext cx="2861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5" dirty="0">
                <a:solidFill>
                  <a:srgbClr val="FFFFFF"/>
                </a:solidFill>
                <a:latin typeface="Arial Black"/>
                <a:cs typeface="Arial Black"/>
              </a:rPr>
              <a:t>visualization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1316" y="7349495"/>
            <a:ext cx="7611109" cy="1263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5080" indent="-99695">
              <a:lnSpc>
                <a:spcPct val="112799"/>
              </a:lnSpc>
              <a:spcBef>
                <a:spcPts val="100"/>
              </a:spcBef>
            </a:pPr>
            <a:r>
              <a:rPr sz="3600" spc="-300" dirty="0">
                <a:solidFill>
                  <a:srgbClr val="FFFFFF"/>
                </a:solidFill>
                <a:latin typeface="Arial Black"/>
                <a:cs typeface="Arial Black"/>
              </a:rPr>
              <a:t>Shows</a:t>
            </a:r>
            <a:r>
              <a:rPr sz="3600" spc="-459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229" dirty="0">
                <a:solidFill>
                  <a:srgbClr val="FFFFFF"/>
                </a:solidFill>
                <a:latin typeface="Arial Black"/>
                <a:cs typeface="Arial Black"/>
              </a:rPr>
              <a:t>how</a:t>
            </a:r>
            <a:r>
              <a:rPr sz="3600" spc="-459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120" dirty="0">
                <a:solidFill>
                  <a:srgbClr val="FFFFFF"/>
                </a:solidFill>
                <a:latin typeface="Arial Black"/>
                <a:cs typeface="Arial Black"/>
              </a:rPr>
              <a:t>COVID-</a:t>
            </a:r>
            <a:r>
              <a:rPr sz="3600" spc="-675" dirty="0">
                <a:solidFill>
                  <a:srgbClr val="FFFFFF"/>
                </a:solidFill>
                <a:latin typeface="Arial Black"/>
                <a:cs typeface="Arial Black"/>
              </a:rPr>
              <a:t>19</a:t>
            </a:r>
            <a:r>
              <a:rPr sz="3600" spc="-459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245" dirty="0">
                <a:solidFill>
                  <a:srgbClr val="FFFFFF"/>
                </a:solidFill>
                <a:latin typeface="Arial Black"/>
                <a:cs typeface="Arial Black"/>
              </a:rPr>
              <a:t>cases</a:t>
            </a:r>
            <a:r>
              <a:rPr sz="3600" spc="-459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170" dirty="0">
                <a:solidFill>
                  <a:srgbClr val="FFFFFF"/>
                </a:solidFill>
                <a:latin typeface="Arial Black"/>
                <a:cs typeface="Arial Black"/>
              </a:rPr>
              <a:t>relate </a:t>
            </a:r>
            <a:r>
              <a:rPr sz="3600" spc="-210" dirty="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sz="3600" spc="-4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160" dirty="0">
                <a:solidFill>
                  <a:srgbClr val="FFFFFF"/>
                </a:solidFill>
                <a:latin typeface="Arial Black"/>
                <a:cs typeface="Arial Black"/>
              </a:rPr>
              <a:t>population</a:t>
            </a:r>
            <a:r>
              <a:rPr sz="3600" spc="-434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310" dirty="0">
                <a:solidFill>
                  <a:srgbClr val="FFFFFF"/>
                </a:solidFill>
                <a:latin typeface="Arial Black"/>
                <a:cs typeface="Arial Black"/>
              </a:rPr>
              <a:t>size.</a:t>
            </a:r>
            <a:endParaRPr sz="36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5394" y="944612"/>
            <a:ext cx="17770475" cy="9129395"/>
            <a:chOff x="205394" y="944612"/>
            <a:chExt cx="17770475" cy="91293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03020" y="944612"/>
              <a:ext cx="6772274" cy="60197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482" y="952760"/>
              <a:ext cx="10601324" cy="5476874"/>
            </a:xfrm>
            <a:prstGeom prst="rect">
              <a:avLst/>
            </a:prstGeom>
          </p:spPr>
        </p:pic>
        <p:pic>
          <p:nvPicPr>
            <p:cNvPr id="6" name="object 6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394" y="9606967"/>
              <a:ext cx="771524" cy="4667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59434" y="7429813"/>
            <a:ext cx="2861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5" dirty="0">
                <a:solidFill>
                  <a:srgbClr val="FFFFFF"/>
                </a:solidFill>
                <a:latin typeface="Arial Black"/>
                <a:cs typeface="Arial Black"/>
              </a:rPr>
              <a:t>visualization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1316" y="7419981"/>
            <a:ext cx="76301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0" dirty="0">
                <a:solidFill>
                  <a:srgbClr val="FFFFFF"/>
                </a:solidFill>
                <a:latin typeface="Arial Black"/>
                <a:cs typeface="Arial Black"/>
              </a:rPr>
              <a:t>Shows</a:t>
            </a:r>
            <a:r>
              <a:rPr sz="3600" spc="-459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215" dirty="0">
                <a:solidFill>
                  <a:srgbClr val="FFFFFF"/>
                </a:solidFill>
                <a:latin typeface="Arial Black"/>
                <a:cs typeface="Arial Black"/>
              </a:rPr>
              <a:t>active</a:t>
            </a:r>
            <a:r>
              <a:rPr sz="3600" spc="-4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245" dirty="0">
                <a:solidFill>
                  <a:srgbClr val="FFFFFF"/>
                </a:solidFill>
                <a:latin typeface="Arial Black"/>
                <a:cs typeface="Arial Black"/>
              </a:rPr>
              <a:t>cases</a:t>
            </a:r>
            <a:r>
              <a:rPr sz="3600" spc="-459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160" dirty="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sz="3600" spc="-4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190" dirty="0">
                <a:solidFill>
                  <a:srgbClr val="FFFFFF"/>
                </a:solidFill>
                <a:latin typeface="Arial Black"/>
                <a:cs typeface="Arial Black"/>
              </a:rPr>
              <a:t>every</a:t>
            </a:r>
            <a:r>
              <a:rPr sz="3600" spc="-4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190" dirty="0">
                <a:solidFill>
                  <a:srgbClr val="FFFFFF"/>
                </a:solidFill>
                <a:latin typeface="Arial Black"/>
                <a:cs typeface="Arial Black"/>
              </a:rPr>
              <a:t>state.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59434" y="7429813"/>
            <a:ext cx="2861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5" dirty="0">
                <a:solidFill>
                  <a:srgbClr val="FFFFFF"/>
                </a:solidFill>
                <a:latin typeface="Arial Black"/>
                <a:cs typeface="Arial Black"/>
              </a:rPr>
              <a:t>visualization</a:t>
            </a:r>
            <a:endParaRPr sz="3600">
              <a:latin typeface="Arial Black"/>
              <a:cs typeface="Arial Blac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5394" y="1407821"/>
            <a:ext cx="17821275" cy="8666480"/>
            <a:chOff x="205394" y="1407821"/>
            <a:chExt cx="17821275" cy="8666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757" y="1407821"/>
              <a:ext cx="8801099" cy="53244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4566" y="1407821"/>
              <a:ext cx="8381999" cy="5324474"/>
            </a:xfrm>
            <a:prstGeom prst="rect">
              <a:avLst/>
            </a:prstGeom>
          </p:spPr>
        </p:pic>
        <p:pic>
          <p:nvPicPr>
            <p:cNvPr id="7" name="object 7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394" y="9606967"/>
              <a:ext cx="771524" cy="466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59434" y="7429822"/>
            <a:ext cx="2861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5" dirty="0">
                <a:solidFill>
                  <a:srgbClr val="FFFFFF"/>
                </a:solidFill>
                <a:latin typeface="Arial Black"/>
                <a:cs typeface="Arial Black"/>
              </a:rPr>
              <a:t>visualization</a:t>
            </a:r>
            <a:endParaRPr sz="36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5394" y="944612"/>
            <a:ext cx="17586960" cy="9129395"/>
            <a:chOff x="205394" y="944612"/>
            <a:chExt cx="17586960" cy="91293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0413" y="944612"/>
              <a:ext cx="6581774" cy="75247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703" y="950974"/>
              <a:ext cx="10125074" cy="6248399"/>
            </a:xfrm>
            <a:prstGeom prst="rect">
              <a:avLst/>
            </a:prstGeom>
          </p:spPr>
        </p:pic>
        <p:pic>
          <p:nvPicPr>
            <p:cNvPr id="6" name="object 6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394" y="9606967"/>
              <a:ext cx="771524" cy="466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3919" y="8177434"/>
            <a:ext cx="2861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5" dirty="0">
                <a:solidFill>
                  <a:srgbClr val="FFFFFF"/>
                </a:solidFill>
                <a:latin typeface="Arial Black"/>
                <a:cs typeface="Arial Black"/>
              </a:rPr>
              <a:t>visualization</a:t>
            </a:r>
            <a:endParaRPr sz="36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5394" y="764374"/>
            <a:ext cx="17506315" cy="9309735"/>
            <a:chOff x="205394" y="764374"/>
            <a:chExt cx="17506315" cy="9309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68052" y="764374"/>
              <a:ext cx="5943599" cy="80486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376" y="955488"/>
              <a:ext cx="10620374" cy="6553199"/>
            </a:xfrm>
            <a:prstGeom prst="rect">
              <a:avLst/>
            </a:prstGeom>
          </p:spPr>
        </p:pic>
        <p:pic>
          <p:nvPicPr>
            <p:cNvPr id="6" name="object 6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394" y="9606979"/>
              <a:ext cx="771524" cy="466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2348323"/>
            <a:ext cx="2950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4" dirty="0">
                <a:solidFill>
                  <a:srgbClr val="FFFFFF"/>
                </a:solidFill>
              </a:rPr>
              <a:t>Key</a:t>
            </a:r>
            <a:r>
              <a:rPr sz="3600" spc="-535" dirty="0">
                <a:solidFill>
                  <a:srgbClr val="FFFFFF"/>
                </a:solidFill>
              </a:rPr>
              <a:t> </a:t>
            </a:r>
            <a:r>
              <a:rPr sz="3600" spc="-165" dirty="0">
                <a:solidFill>
                  <a:srgbClr val="FFFFFF"/>
                </a:solidFill>
              </a:rPr>
              <a:t>Insights:</a:t>
            </a:r>
            <a:endParaRPr sz="36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" indent="-8890">
              <a:lnSpc>
                <a:spcPct val="125000"/>
              </a:lnSpc>
              <a:spcBef>
                <a:spcPts val="100"/>
              </a:spcBef>
              <a:buSzPct val="79629"/>
              <a:buAutoNum type="arabicPeriod"/>
              <a:tabLst>
                <a:tab pos="289560" algn="l"/>
              </a:tabLst>
            </a:pPr>
            <a:r>
              <a:rPr spc="-165" dirty="0"/>
              <a:t>	Recovery</a:t>
            </a:r>
            <a:r>
              <a:rPr spc="-405" dirty="0"/>
              <a:t> </a:t>
            </a:r>
            <a:r>
              <a:rPr spc="-130" dirty="0"/>
              <a:t>vs.</a:t>
            </a:r>
            <a:r>
              <a:rPr spc="-400" dirty="0"/>
              <a:t> </a:t>
            </a:r>
            <a:r>
              <a:rPr spc="-145" dirty="0"/>
              <a:t>Fatality:</a:t>
            </a:r>
            <a:r>
              <a:rPr spc="-400" dirty="0"/>
              <a:t> </a:t>
            </a:r>
            <a:r>
              <a:rPr spc="-155" dirty="0"/>
              <a:t>Most</a:t>
            </a:r>
            <a:r>
              <a:rPr spc="-405" dirty="0"/>
              <a:t> </a:t>
            </a:r>
            <a:r>
              <a:rPr spc="-160" dirty="0"/>
              <a:t>states</a:t>
            </a:r>
            <a:r>
              <a:rPr spc="-400" dirty="0"/>
              <a:t> </a:t>
            </a:r>
            <a:r>
              <a:rPr spc="-60" dirty="0"/>
              <a:t>have</a:t>
            </a:r>
            <a:r>
              <a:rPr spc="-400" dirty="0"/>
              <a:t> </a:t>
            </a:r>
            <a:r>
              <a:rPr dirty="0"/>
              <a:t>a</a:t>
            </a:r>
            <a:r>
              <a:rPr spc="-405" dirty="0"/>
              <a:t> </a:t>
            </a:r>
            <a:r>
              <a:rPr spc="-60" dirty="0"/>
              <a:t>high</a:t>
            </a:r>
            <a:r>
              <a:rPr spc="-400" dirty="0"/>
              <a:t> </a:t>
            </a:r>
            <a:r>
              <a:rPr spc="-135" dirty="0"/>
              <a:t>Discharge</a:t>
            </a:r>
            <a:r>
              <a:rPr spc="-400" dirty="0"/>
              <a:t> </a:t>
            </a:r>
            <a:r>
              <a:rPr spc="-180" dirty="0"/>
              <a:t>Ratio</a:t>
            </a:r>
            <a:r>
              <a:rPr spc="-405" dirty="0"/>
              <a:t> </a:t>
            </a:r>
            <a:r>
              <a:rPr spc="-35" dirty="0"/>
              <a:t>(near</a:t>
            </a:r>
            <a:r>
              <a:rPr spc="-400" dirty="0"/>
              <a:t> </a:t>
            </a:r>
            <a:r>
              <a:rPr spc="-160" dirty="0"/>
              <a:t>99%),</a:t>
            </a:r>
            <a:r>
              <a:rPr spc="-400" dirty="0"/>
              <a:t> </a:t>
            </a:r>
            <a:r>
              <a:rPr spc="-110" dirty="0"/>
              <a:t>indicating</a:t>
            </a:r>
            <a:r>
              <a:rPr spc="-405" dirty="0"/>
              <a:t> </a:t>
            </a:r>
            <a:r>
              <a:rPr spc="-10" dirty="0"/>
              <a:t>strong </a:t>
            </a:r>
            <a:r>
              <a:rPr spc="-125" dirty="0"/>
              <a:t>recovery</a:t>
            </a:r>
            <a:r>
              <a:rPr spc="-400" dirty="0"/>
              <a:t> </a:t>
            </a:r>
            <a:r>
              <a:rPr spc="-10" dirty="0"/>
              <a:t>rates.</a:t>
            </a:r>
          </a:p>
          <a:p>
            <a:pPr marL="12700" marR="173355" indent="343535">
              <a:lnSpc>
                <a:spcPct val="125000"/>
              </a:lnSpc>
              <a:spcBef>
                <a:spcPts val="2025"/>
              </a:spcBef>
              <a:buSzPct val="79629"/>
              <a:buAutoNum type="arabicPeriod"/>
              <a:tabLst>
                <a:tab pos="356235" algn="l"/>
              </a:tabLst>
            </a:pPr>
            <a:r>
              <a:rPr spc="-160" dirty="0"/>
              <a:t>Active</a:t>
            </a:r>
            <a:r>
              <a:rPr spc="-409" dirty="0"/>
              <a:t> </a:t>
            </a:r>
            <a:r>
              <a:rPr spc="-150" dirty="0"/>
              <a:t>Cases</a:t>
            </a:r>
            <a:r>
              <a:rPr spc="-405" dirty="0"/>
              <a:t> </a:t>
            </a:r>
            <a:r>
              <a:rPr spc="-150" dirty="0"/>
              <a:t>Are</a:t>
            </a:r>
            <a:r>
              <a:rPr spc="-409" dirty="0"/>
              <a:t> </a:t>
            </a:r>
            <a:r>
              <a:rPr spc="-290" dirty="0"/>
              <a:t>Low:</a:t>
            </a:r>
            <a:r>
              <a:rPr spc="-405" dirty="0"/>
              <a:t> </a:t>
            </a:r>
            <a:r>
              <a:rPr spc="-210" dirty="0"/>
              <a:t>The</a:t>
            </a:r>
            <a:r>
              <a:rPr spc="-405" dirty="0"/>
              <a:t> </a:t>
            </a:r>
            <a:r>
              <a:rPr spc="-160" dirty="0"/>
              <a:t>Active</a:t>
            </a:r>
            <a:r>
              <a:rPr spc="-409" dirty="0"/>
              <a:t> </a:t>
            </a:r>
            <a:r>
              <a:rPr spc="-180" dirty="0"/>
              <a:t>Ratio</a:t>
            </a:r>
            <a:r>
              <a:rPr spc="-405" dirty="0"/>
              <a:t> </a:t>
            </a:r>
            <a:r>
              <a:rPr spc="-165" dirty="0"/>
              <a:t>is</a:t>
            </a:r>
            <a:r>
              <a:rPr spc="-405" dirty="0"/>
              <a:t> </a:t>
            </a:r>
            <a:r>
              <a:rPr spc="-100" dirty="0"/>
              <a:t>mostly</a:t>
            </a:r>
            <a:r>
              <a:rPr spc="-409" dirty="0"/>
              <a:t> </a:t>
            </a:r>
            <a:r>
              <a:rPr spc="-160" dirty="0"/>
              <a:t>below</a:t>
            </a:r>
            <a:r>
              <a:rPr spc="-405" dirty="0"/>
              <a:t> </a:t>
            </a:r>
            <a:r>
              <a:rPr spc="-459" dirty="0"/>
              <a:t>1%,</a:t>
            </a:r>
            <a:r>
              <a:rPr spc="-409" dirty="0"/>
              <a:t> </a:t>
            </a:r>
            <a:r>
              <a:rPr spc="-60" dirty="0"/>
              <a:t>meaning</a:t>
            </a:r>
            <a:r>
              <a:rPr spc="-405" dirty="0"/>
              <a:t> </a:t>
            </a:r>
            <a:r>
              <a:rPr spc="-120" dirty="0"/>
              <a:t>the</a:t>
            </a:r>
            <a:r>
              <a:rPr spc="-405" dirty="0"/>
              <a:t> </a:t>
            </a:r>
            <a:r>
              <a:rPr spc="-85" dirty="0"/>
              <a:t>pandemic</a:t>
            </a:r>
            <a:r>
              <a:rPr spc="-409" dirty="0"/>
              <a:t> </a:t>
            </a:r>
            <a:r>
              <a:rPr spc="-165" dirty="0"/>
              <a:t>is</a:t>
            </a:r>
            <a:r>
              <a:rPr spc="-405" dirty="0"/>
              <a:t> </a:t>
            </a:r>
            <a:r>
              <a:rPr spc="-20" dirty="0"/>
              <a:t>under </a:t>
            </a:r>
            <a:r>
              <a:rPr spc="-25" dirty="0"/>
              <a:t>control.</a:t>
            </a:r>
          </a:p>
          <a:p>
            <a:pPr marL="12700" marR="5080" indent="420370">
              <a:lnSpc>
                <a:spcPct val="125000"/>
              </a:lnSpc>
              <a:spcBef>
                <a:spcPts val="2025"/>
              </a:spcBef>
              <a:buSzPct val="79629"/>
              <a:buAutoNum type="arabicPeriod"/>
              <a:tabLst>
                <a:tab pos="433070" algn="l"/>
              </a:tabLst>
            </a:pPr>
            <a:r>
              <a:rPr spc="-125" dirty="0"/>
              <a:t>Death</a:t>
            </a:r>
            <a:r>
              <a:rPr spc="-405" dirty="0"/>
              <a:t> </a:t>
            </a:r>
            <a:r>
              <a:rPr spc="-195" dirty="0"/>
              <a:t>Rate</a:t>
            </a:r>
            <a:r>
              <a:rPr spc="-400" dirty="0"/>
              <a:t> </a:t>
            </a:r>
            <a:r>
              <a:rPr spc="-120" dirty="0"/>
              <a:t>Variability:</a:t>
            </a:r>
            <a:r>
              <a:rPr spc="-400" dirty="0"/>
              <a:t> </a:t>
            </a:r>
            <a:r>
              <a:rPr spc="-145" dirty="0"/>
              <a:t>Some</a:t>
            </a:r>
            <a:r>
              <a:rPr spc="-400" dirty="0"/>
              <a:t> </a:t>
            </a:r>
            <a:r>
              <a:rPr spc="-160" dirty="0"/>
              <a:t>states</a:t>
            </a:r>
            <a:r>
              <a:rPr spc="-400" dirty="0"/>
              <a:t> </a:t>
            </a:r>
            <a:r>
              <a:rPr spc="-60" dirty="0"/>
              <a:t>have</a:t>
            </a:r>
            <a:r>
              <a:rPr spc="-405" dirty="0"/>
              <a:t> </a:t>
            </a:r>
            <a:r>
              <a:rPr dirty="0"/>
              <a:t>a</a:t>
            </a:r>
            <a:r>
              <a:rPr spc="-400" dirty="0"/>
              <a:t> </a:t>
            </a:r>
            <a:r>
              <a:rPr spc="-95" dirty="0"/>
              <a:t>higher</a:t>
            </a:r>
            <a:r>
              <a:rPr spc="-400" dirty="0"/>
              <a:t> </a:t>
            </a:r>
            <a:r>
              <a:rPr spc="-125" dirty="0"/>
              <a:t>Death</a:t>
            </a:r>
            <a:r>
              <a:rPr spc="-400" dirty="0"/>
              <a:t> </a:t>
            </a:r>
            <a:r>
              <a:rPr spc="-180" dirty="0"/>
              <a:t>Ratio</a:t>
            </a:r>
            <a:r>
              <a:rPr spc="-400" dirty="0"/>
              <a:t> </a:t>
            </a:r>
            <a:r>
              <a:rPr spc="-60" dirty="0"/>
              <a:t>than</a:t>
            </a:r>
            <a:r>
              <a:rPr spc="-405" dirty="0"/>
              <a:t> </a:t>
            </a:r>
            <a:r>
              <a:rPr spc="-145" dirty="0"/>
              <a:t>others,</a:t>
            </a:r>
            <a:r>
              <a:rPr spc="-400" dirty="0"/>
              <a:t> </a:t>
            </a:r>
            <a:r>
              <a:rPr spc="-130" dirty="0"/>
              <a:t>correlating</a:t>
            </a:r>
            <a:r>
              <a:rPr spc="-400" dirty="0"/>
              <a:t> </a:t>
            </a:r>
            <a:r>
              <a:rPr spc="-20" dirty="0"/>
              <a:t>with </a:t>
            </a:r>
            <a:r>
              <a:rPr spc="-120" dirty="0"/>
              <a:t>the</a:t>
            </a:r>
            <a:r>
              <a:rPr spc="-415" dirty="0"/>
              <a:t> </a:t>
            </a:r>
            <a:r>
              <a:rPr spc="-145" dirty="0"/>
              <a:t>"Above</a:t>
            </a:r>
            <a:r>
              <a:rPr spc="-405" dirty="0"/>
              <a:t> </a:t>
            </a:r>
            <a:r>
              <a:rPr spc="-135" dirty="0"/>
              <a:t>Average"</a:t>
            </a:r>
            <a:r>
              <a:rPr spc="-400" dirty="0"/>
              <a:t> </a:t>
            </a:r>
            <a:r>
              <a:rPr spc="-125" dirty="0"/>
              <a:t>Death</a:t>
            </a:r>
            <a:r>
              <a:rPr spc="-405" dirty="0"/>
              <a:t> </a:t>
            </a:r>
            <a:r>
              <a:rPr spc="-70" dirty="0"/>
              <a:t>Avg</a:t>
            </a:r>
            <a:r>
              <a:rPr spc="-400" dirty="0"/>
              <a:t> </a:t>
            </a:r>
            <a:r>
              <a:rPr spc="-10" dirty="0"/>
              <a:t>category.</a:t>
            </a:r>
          </a:p>
          <a:p>
            <a:pPr marL="12700" marR="103505" indent="379730">
              <a:lnSpc>
                <a:spcPct val="125000"/>
              </a:lnSpc>
              <a:spcBef>
                <a:spcPts val="2025"/>
              </a:spcBef>
              <a:buSzPct val="79629"/>
              <a:buAutoNum type="arabicPeriod"/>
              <a:tabLst>
                <a:tab pos="392430" algn="l"/>
              </a:tabLst>
            </a:pPr>
            <a:r>
              <a:rPr spc="-120" dirty="0"/>
              <a:t>Population</a:t>
            </a:r>
            <a:r>
              <a:rPr spc="-400" dirty="0"/>
              <a:t> </a:t>
            </a:r>
            <a:r>
              <a:rPr spc="-130" dirty="0"/>
              <a:t>Impact:</a:t>
            </a:r>
            <a:r>
              <a:rPr spc="-395" dirty="0"/>
              <a:t> </a:t>
            </a:r>
            <a:r>
              <a:rPr spc="-135" dirty="0"/>
              <a:t>Heavily</a:t>
            </a:r>
            <a:r>
              <a:rPr spc="-400" dirty="0"/>
              <a:t> </a:t>
            </a:r>
            <a:r>
              <a:rPr spc="-95" dirty="0"/>
              <a:t>populated</a:t>
            </a:r>
            <a:r>
              <a:rPr spc="-395" dirty="0"/>
              <a:t> </a:t>
            </a:r>
            <a:r>
              <a:rPr spc="-160" dirty="0"/>
              <a:t>states</a:t>
            </a:r>
            <a:r>
              <a:rPr spc="-400" dirty="0"/>
              <a:t> </a:t>
            </a:r>
            <a:r>
              <a:rPr spc="-105" dirty="0"/>
              <a:t>(like</a:t>
            </a:r>
            <a:r>
              <a:rPr spc="-395" dirty="0"/>
              <a:t> </a:t>
            </a:r>
            <a:r>
              <a:rPr spc="-70" dirty="0"/>
              <a:t>Andhra</a:t>
            </a:r>
            <a:r>
              <a:rPr spc="-400" dirty="0"/>
              <a:t> </a:t>
            </a:r>
            <a:r>
              <a:rPr spc="-140" dirty="0"/>
              <a:t>Pradesh,</a:t>
            </a:r>
            <a:r>
              <a:rPr spc="-395" dirty="0"/>
              <a:t> </a:t>
            </a:r>
            <a:r>
              <a:rPr spc="-90" dirty="0"/>
              <a:t>Bihar)</a:t>
            </a:r>
            <a:r>
              <a:rPr spc="-400" dirty="0"/>
              <a:t> </a:t>
            </a:r>
            <a:r>
              <a:rPr spc="-125" dirty="0"/>
              <a:t>report</a:t>
            </a:r>
            <a:r>
              <a:rPr spc="-395" dirty="0"/>
              <a:t> </a:t>
            </a:r>
            <a:r>
              <a:rPr spc="-60" dirty="0"/>
              <a:t>high</a:t>
            </a:r>
            <a:r>
              <a:rPr spc="-395" dirty="0"/>
              <a:t> </a:t>
            </a:r>
            <a:r>
              <a:rPr spc="-20" dirty="0"/>
              <a:t>case </a:t>
            </a:r>
            <a:r>
              <a:rPr spc="-75" dirty="0"/>
              <a:t>numbers</a:t>
            </a:r>
            <a:r>
              <a:rPr spc="-400" dirty="0"/>
              <a:t> </a:t>
            </a:r>
            <a:r>
              <a:rPr spc="-70" dirty="0"/>
              <a:t>but</a:t>
            </a:r>
            <a:r>
              <a:rPr spc="-400" dirty="0"/>
              <a:t> </a:t>
            </a:r>
            <a:r>
              <a:rPr spc="-130" dirty="0"/>
              <a:t>also</a:t>
            </a:r>
            <a:r>
              <a:rPr spc="-400" dirty="0"/>
              <a:t> </a:t>
            </a:r>
            <a:r>
              <a:rPr spc="-60" dirty="0"/>
              <a:t>high</a:t>
            </a:r>
            <a:r>
              <a:rPr spc="-400" dirty="0"/>
              <a:t> </a:t>
            </a:r>
            <a:r>
              <a:rPr spc="-120" dirty="0"/>
              <a:t>discharge</a:t>
            </a:r>
            <a:r>
              <a:rPr spc="-400" dirty="0"/>
              <a:t> </a:t>
            </a:r>
            <a:r>
              <a:rPr spc="-10" dirty="0"/>
              <a:t>rates.</a:t>
            </a:r>
          </a:p>
        </p:txBody>
      </p:sp>
      <p:pic>
        <p:nvPicPr>
          <p:cNvPr id="4" name="object 4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394" y="9606978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"/>
            <a:ext cx="18288000" cy="10287000"/>
            <a:chOff x="0" y="1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734" y="2374173"/>
              <a:ext cx="17659349" cy="6067424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394" y="9606978"/>
              <a:ext cx="771524" cy="466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74127" y="3468156"/>
            <a:ext cx="4359910" cy="3052445"/>
          </a:xfrm>
          <a:prstGeom prst="rect">
            <a:avLst/>
          </a:prstGeom>
        </p:spPr>
        <p:txBody>
          <a:bodyPr vert="horz" wrap="square" lIns="0" tIns="285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45"/>
              </a:spcBef>
            </a:pPr>
            <a:r>
              <a:rPr sz="3600" spc="-25" dirty="0">
                <a:solidFill>
                  <a:srgbClr val="FFFFFF"/>
                </a:solidFill>
                <a:latin typeface="Arial Black"/>
                <a:cs typeface="Arial Black"/>
              </a:rPr>
              <a:t>03</a:t>
            </a:r>
            <a:endParaRPr sz="3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3600" spc="-245" dirty="0">
                <a:solidFill>
                  <a:srgbClr val="FFFFFF"/>
                </a:solidFill>
                <a:latin typeface="Arial Black"/>
                <a:cs typeface="Arial Black"/>
              </a:rPr>
              <a:t>Total</a:t>
            </a:r>
            <a:r>
              <a:rPr sz="3600" spc="-54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Arial Black"/>
                <a:cs typeface="Arial Black"/>
              </a:rPr>
              <a:t>Cases</a:t>
            </a:r>
            <a:endParaRPr sz="3600">
              <a:latin typeface="Arial Black"/>
              <a:cs typeface="Arial Black"/>
            </a:endParaRPr>
          </a:p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sz="3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6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total</a:t>
            </a:r>
            <a:r>
              <a:rPr sz="36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dirty="0">
                <a:solidFill>
                  <a:srgbClr val="FFFFFF"/>
                </a:solidFill>
                <a:latin typeface="Lucida Sans Unicode"/>
                <a:cs typeface="Lucida Sans Unicode"/>
              </a:rPr>
              <a:t>number</a:t>
            </a:r>
            <a:r>
              <a:rPr sz="36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36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recorded</a:t>
            </a:r>
            <a:r>
              <a:rPr sz="3600" spc="-3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cases.</a:t>
            </a:r>
            <a:endParaRPr sz="36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7175" y="3468156"/>
            <a:ext cx="4356100" cy="3052445"/>
          </a:xfrm>
          <a:prstGeom prst="rect">
            <a:avLst/>
          </a:prstGeom>
        </p:spPr>
        <p:txBody>
          <a:bodyPr vert="horz" wrap="square" lIns="0" tIns="285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45"/>
              </a:spcBef>
            </a:pPr>
            <a:r>
              <a:rPr sz="3600" spc="-280" dirty="0">
                <a:solidFill>
                  <a:srgbClr val="FFFFFF"/>
                </a:solidFill>
                <a:latin typeface="Arial Black"/>
                <a:cs typeface="Arial Black"/>
              </a:rPr>
              <a:t>02</a:t>
            </a:r>
            <a:endParaRPr sz="3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3600" spc="-300" dirty="0">
                <a:solidFill>
                  <a:srgbClr val="FFFFFF"/>
                </a:solidFill>
                <a:latin typeface="Arial Black"/>
                <a:cs typeface="Arial Black"/>
              </a:rPr>
              <a:t>Zone</a:t>
            </a:r>
            <a:endParaRPr sz="3600">
              <a:latin typeface="Arial Black"/>
              <a:cs typeface="Arial Black"/>
            </a:endParaRPr>
          </a:p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sz="3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600" spc="-2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classification</a:t>
            </a:r>
            <a:r>
              <a:rPr sz="3600" spc="-2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36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60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regio.</a:t>
            </a:r>
            <a:endParaRPr sz="36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9800" y="3467771"/>
            <a:ext cx="4887595" cy="3738245"/>
          </a:xfrm>
          <a:prstGeom prst="rect">
            <a:avLst/>
          </a:prstGeom>
        </p:spPr>
        <p:txBody>
          <a:bodyPr vert="horz" wrap="square" lIns="0" tIns="285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0"/>
              </a:spcBef>
            </a:pPr>
            <a:r>
              <a:rPr sz="3600" spc="-630" dirty="0">
                <a:solidFill>
                  <a:srgbClr val="FFFFFF"/>
                </a:solidFill>
                <a:latin typeface="Arial Black"/>
                <a:cs typeface="Arial Black"/>
              </a:rPr>
              <a:t>01</a:t>
            </a:r>
            <a:endParaRPr sz="3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3600" spc="-130" dirty="0">
                <a:solidFill>
                  <a:srgbClr val="FFFFFF"/>
                </a:solidFill>
                <a:latin typeface="Arial Black"/>
                <a:cs typeface="Arial Black"/>
              </a:rPr>
              <a:t>State/UTs</a:t>
            </a:r>
            <a:endParaRPr sz="3600">
              <a:latin typeface="Arial Black"/>
              <a:cs typeface="Arial Black"/>
            </a:endParaRPr>
          </a:p>
          <a:p>
            <a:pPr marL="12700" marR="5080" algn="just">
              <a:lnSpc>
                <a:spcPct val="125000"/>
              </a:lnSpc>
              <a:spcBef>
                <a:spcPts val="90"/>
              </a:spcBef>
            </a:pPr>
            <a:r>
              <a:rPr sz="36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6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190" dirty="0">
                <a:solidFill>
                  <a:srgbClr val="FFFFFF"/>
                </a:solidFill>
                <a:latin typeface="Lucida Sans Unicode"/>
                <a:cs typeface="Lucida Sans Unicode"/>
              </a:rPr>
              <a:t>name</a:t>
            </a:r>
            <a:r>
              <a:rPr sz="3600" spc="-2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36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6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state </a:t>
            </a:r>
            <a:r>
              <a:rPr sz="36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36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india,</a:t>
            </a:r>
            <a:r>
              <a:rPr sz="36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dirty="0">
                <a:solidFill>
                  <a:srgbClr val="FFFFFF"/>
                </a:solidFill>
                <a:latin typeface="Lucida Sans Unicode"/>
                <a:cs typeface="Lucida Sans Unicode"/>
              </a:rPr>
              <a:t>where</a:t>
            </a:r>
            <a:r>
              <a:rPr sz="360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there</a:t>
            </a:r>
            <a:r>
              <a:rPr sz="36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sz="36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38</a:t>
            </a:r>
            <a:r>
              <a:rPr sz="36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state.</a:t>
            </a:r>
            <a:endParaRPr sz="3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9800" y="1397284"/>
            <a:ext cx="16134715" cy="1263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799"/>
              </a:lnSpc>
              <a:spcBef>
                <a:spcPts val="100"/>
              </a:spcBef>
            </a:pPr>
            <a:r>
              <a:rPr sz="3600" spc="-295" dirty="0">
                <a:solidFill>
                  <a:srgbClr val="FFFFFF"/>
                </a:solidFill>
              </a:rPr>
              <a:t>The</a:t>
            </a:r>
            <a:r>
              <a:rPr sz="3600" spc="-434" dirty="0">
                <a:solidFill>
                  <a:srgbClr val="FFFFFF"/>
                </a:solidFill>
              </a:rPr>
              <a:t> </a:t>
            </a:r>
            <a:r>
              <a:rPr sz="3600" spc="-170" dirty="0">
                <a:solidFill>
                  <a:srgbClr val="FFFFFF"/>
                </a:solidFill>
              </a:rPr>
              <a:t>dataset</a:t>
            </a:r>
            <a:r>
              <a:rPr sz="3600" spc="-434" dirty="0">
                <a:solidFill>
                  <a:srgbClr val="FFFFFF"/>
                </a:solidFill>
              </a:rPr>
              <a:t> </a:t>
            </a:r>
            <a:r>
              <a:rPr sz="3600" spc="-190" dirty="0">
                <a:solidFill>
                  <a:srgbClr val="FFFFFF"/>
                </a:solidFill>
              </a:rPr>
              <a:t>contains</a:t>
            </a:r>
            <a:r>
              <a:rPr sz="3600" spc="-430" dirty="0">
                <a:solidFill>
                  <a:srgbClr val="FFFFFF"/>
                </a:solidFill>
              </a:rPr>
              <a:t> </a:t>
            </a:r>
            <a:r>
              <a:rPr sz="3600" spc="-105" dirty="0">
                <a:solidFill>
                  <a:srgbClr val="FFFFFF"/>
                </a:solidFill>
              </a:rPr>
              <a:t>COVID-</a:t>
            </a:r>
            <a:r>
              <a:rPr sz="3600" spc="-670" dirty="0">
                <a:solidFill>
                  <a:srgbClr val="FFFFFF"/>
                </a:solidFill>
              </a:rPr>
              <a:t>19</a:t>
            </a:r>
            <a:r>
              <a:rPr sz="3600" spc="-434" dirty="0">
                <a:solidFill>
                  <a:srgbClr val="FFFFFF"/>
                </a:solidFill>
              </a:rPr>
              <a:t> </a:t>
            </a:r>
            <a:r>
              <a:rPr sz="3600" spc="-254" dirty="0">
                <a:solidFill>
                  <a:srgbClr val="FFFFFF"/>
                </a:solidFill>
              </a:rPr>
              <a:t>statistics</a:t>
            </a:r>
            <a:r>
              <a:rPr sz="3600" spc="-430" dirty="0">
                <a:solidFill>
                  <a:srgbClr val="FFFFFF"/>
                </a:solidFill>
              </a:rPr>
              <a:t> </a:t>
            </a:r>
            <a:r>
              <a:rPr sz="3600" spc="-195" dirty="0">
                <a:solidFill>
                  <a:srgbClr val="FFFFFF"/>
                </a:solidFill>
              </a:rPr>
              <a:t>for</a:t>
            </a:r>
            <a:r>
              <a:rPr sz="3600" spc="-434" dirty="0">
                <a:solidFill>
                  <a:srgbClr val="FFFFFF"/>
                </a:solidFill>
              </a:rPr>
              <a:t> </a:t>
            </a:r>
            <a:r>
              <a:rPr sz="3600" spc="-210" dirty="0">
                <a:solidFill>
                  <a:srgbClr val="FFFFFF"/>
                </a:solidFill>
              </a:rPr>
              <a:t>36</a:t>
            </a:r>
            <a:r>
              <a:rPr sz="3600" spc="-434" dirty="0">
                <a:solidFill>
                  <a:srgbClr val="FFFFFF"/>
                </a:solidFill>
              </a:rPr>
              <a:t> </a:t>
            </a:r>
            <a:r>
              <a:rPr sz="3600" spc="-235" dirty="0">
                <a:solidFill>
                  <a:srgbClr val="FFFFFF"/>
                </a:solidFill>
              </a:rPr>
              <a:t>states</a:t>
            </a:r>
            <a:r>
              <a:rPr sz="3600" spc="-430" dirty="0">
                <a:solidFill>
                  <a:srgbClr val="FFFFFF"/>
                </a:solidFill>
              </a:rPr>
              <a:t> </a:t>
            </a:r>
            <a:r>
              <a:rPr sz="3600" spc="-150" dirty="0">
                <a:solidFill>
                  <a:srgbClr val="FFFFFF"/>
                </a:solidFill>
              </a:rPr>
              <a:t>in</a:t>
            </a:r>
            <a:r>
              <a:rPr sz="3600" spc="-434" dirty="0">
                <a:solidFill>
                  <a:srgbClr val="FFFFFF"/>
                </a:solidFill>
              </a:rPr>
              <a:t> </a:t>
            </a:r>
            <a:r>
              <a:rPr sz="3600" spc="-170" dirty="0">
                <a:solidFill>
                  <a:srgbClr val="FFFFFF"/>
                </a:solidFill>
              </a:rPr>
              <a:t>india,</a:t>
            </a:r>
            <a:r>
              <a:rPr sz="3600" spc="-430" dirty="0">
                <a:solidFill>
                  <a:srgbClr val="FFFFFF"/>
                </a:solidFill>
              </a:rPr>
              <a:t> </a:t>
            </a:r>
            <a:r>
              <a:rPr sz="3600" spc="-100" dirty="0">
                <a:solidFill>
                  <a:srgbClr val="FFFFFF"/>
                </a:solidFill>
              </a:rPr>
              <a:t>including </a:t>
            </a:r>
            <a:r>
              <a:rPr sz="3600" spc="-750" dirty="0">
                <a:solidFill>
                  <a:srgbClr val="FFFFFF"/>
                </a:solidFill>
              </a:rPr>
              <a:t>12</a:t>
            </a:r>
            <a:r>
              <a:rPr sz="3600" spc="-465" dirty="0">
                <a:solidFill>
                  <a:srgbClr val="FFFFFF"/>
                </a:solidFill>
              </a:rPr>
              <a:t> </a:t>
            </a:r>
            <a:r>
              <a:rPr sz="3600" spc="-50" dirty="0">
                <a:solidFill>
                  <a:srgbClr val="FFFFFF"/>
                </a:solidFill>
              </a:rPr>
              <a:t>columns:</a:t>
            </a:r>
            <a:endParaRPr sz="3600"/>
          </a:p>
        </p:txBody>
      </p:sp>
      <p:grpSp>
        <p:nvGrpSpPr>
          <p:cNvPr id="6" name="object 6"/>
          <p:cNvGrpSpPr/>
          <p:nvPr/>
        </p:nvGrpSpPr>
        <p:grpSpPr>
          <a:xfrm>
            <a:off x="58710" y="1336509"/>
            <a:ext cx="918210" cy="8737600"/>
            <a:chOff x="58710" y="1336509"/>
            <a:chExt cx="918210" cy="87376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10" y="1336509"/>
              <a:ext cx="895349" cy="895349"/>
            </a:xfrm>
            <a:prstGeom prst="rect">
              <a:avLst/>
            </a:prstGeom>
          </p:spPr>
        </p:pic>
        <p:pic>
          <p:nvPicPr>
            <p:cNvPr id="8" name="object 8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394" y="9606967"/>
              <a:ext cx="771524" cy="466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70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2820" rIns="0" bIns="0" rtlCol="0">
            <a:spAutoFit/>
          </a:bodyPr>
          <a:lstStyle/>
          <a:p>
            <a:pPr marL="3386454" algn="ctr">
              <a:lnSpc>
                <a:spcPct val="100000"/>
              </a:lnSpc>
              <a:spcBef>
                <a:spcPts val="3065"/>
              </a:spcBef>
            </a:pPr>
            <a:r>
              <a:rPr spc="-615" dirty="0"/>
              <a:t>THANK</a:t>
            </a:r>
            <a:r>
              <a:rPr spc="-1470" dirty="0"/>
              <a:t> </a:t>
            </a:r>
            <a:r>
              <a:rPr spc="-690" dirty="0"/>
              <a:t>YOU</a:t>
            </a:r>
          </a:p>
          <a:p>
            <a:pPr marL="3390265" algn="ctr">
              <a:lnSpc>
                <a:spcPct val="100000"/>
              </a:lnSpc>
              <a:spcBef>
                <a:spcPts val="1185"/>
              </a:spcBef>
            </a:pPr>
            <a:r>
              <a:rPr sz="3600" spc="-560" dirty="0">
                <a:solidFill>
                  <a:srgbClr val="FFFFFF"/>
                </a:solidFill>
              </a:rPr>
              <a:t>BY</a:t>
            </a:r>
            <a:r>
              <a:rPr sz="3600" spc="-470" dirty="0">
                <a:solidFill>
                  <a:srgbClr val="FFFFFF"/>
                </a:solidFill>
              </a:rPr>
              <a:t> </a:t>
            </a:r>
            <a:r>
              <a:rPr sz="3600" spc="-245" dirty="0">
                <a:solidFill>
                  <a:srgbClr val="FFFFFF"/>
                </a:solidFill>
              </a:rPr>
              <a:t>Shrouk</a:t>
            </a:r>
            <a:r>
              <a:rPr sz="3600" spc="-465" dirty="0">
                <a:solidFill>
                  <a:srgbClr val="FFFFFF"/>
                </a:solidFill>
              </a:rPr>
              <a:t> </a:t>
            </a:r>
            <a:r>
              <a:rPr sz="3600" spc="-35" dirty="0">
                <a:solidFill>
                  <a:srgbClr val="FFFFFF"/>
                </a:solidFill>
              </a:rPr>
              <a:t>Hassan</a:t>
            </a:r>
            <a:endParaRPr sz="3600"/>
          </a:p>
        </p:txBody>
      </p:sp>
      <p:pic>
        <p:nvPicPr>
          <p:cNvPr id="4" name="object 4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394" y="9606978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74127" y="3101449"/>
            <a:ext cx="4359910" cy="3052445"/>
          </a:xfrm>
          <a:prstGeom prst="rect">
            <a:avLst/>
          </a:prstGeom>
        </p:spPr>
        <p:txBody>
          <a:bodyPr vert="horz" wrap="square" lIns="0" tIns="285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45"/>
              </a:spcBef>
            </a:pPr>
            <a:r>
              <a:rPr sz="3600" spc="-25" dirty="0">
                <a:solidFill>
                  <a:srgbClr val="FFFFFF"/>
                </a:solidFill>
                <a:latin typeface="Arial Black"/>
                <a:cs typeface="Arial Black"/>
              </a:rPr>
              <a:t>06</a:t>
            </a:r>
            <a:endParaRPr sz="3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3600" spc="-10" dirty="0">
                <a:solidFill>
                  <a:srgbClr val="FFFFFF"/>
                </a:solidFill>
                <a:latin typeface="Arial Black"/>
                <a:cs typeface="Arial Black"/>
              </a:rPr>
              <a:t>Deaths</a:t>
            </a:r>
            <a:endParaRPr sz="3600">
              <a:latin typeface="Arial Black"/>
              <a:cs typeface="Arial Black"/>
            </a:endParaRPr>
          </a:p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sz="3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6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total</a:t>
            </a:r>
            <a:r>
              <a:rPr sz="36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dirty="0">
                <a:solidFill>
                  <a:srgbClr val="FFFFFF"/>
                </a:solidFill>
                <a:latin typeface="Lucida Sans Unicode"/>
                <a:cs typeface="Lucida Sans Unicode"/>
              </a:rPr>
              <a:t>number</a:t>
            </a:r>
            <a:r>
              <a:rPr sz="36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3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deaths.</a:t>
            </a:r>
            <a:endParaRPr sz="36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7175" y="3101449"/>
            <a:ext cx="4056379" cy="3738245"/>
          </a:xfrm>
          <a:prstGeom prst="rect">
            <a:avLst/>
          </a:prstGeom>
        </p:spPr>
        <p:txBody>
          <a:bodyPr vert="horz" wrap="square" lIns="0" tIns="285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45"/>
              </a:spcBef>
            </a:pPr>
            <a:r>
              <a:rPr sz="3600" spc="-25" dirty="0">
                <a:solidFill>
                  <a:srgbClr val="FFFFFF"/>
                </a:solidFill>
                <a:latin typeface="Arial Black"/>
                <a:cs typeface="Arial Black"/>
              </a:rPr>
              <a:t>05</a:t>
            </a:r>
            <a:endParaRPr sz="3600">
              <a:latin typeface="Arial Black"/>
              <a:cs typeface="Arial Black"/>
            </a:endParaRPr>
          </a:p>
          <a:p>
            <a:pPr marL="12700" marR="815340">
              <a:lnSpc>
                <a:spcPct val="126099"/>
              </a:lnSpc>
              <a:spcBef>
                <a:spcPts val="1025"/>
              </a:spcBef>
            </a:pPr>
            <a:r>
              <a:rPr sz="3600" spc="-60" dirty="0">
                <a:solidFill>
                  <a:srgbClr val="FFFFFF"/>
                </a:solidFill>
                <a:latin typeface="Arial Black"/>
                <a:cs typeface="Arial Black"/>
              </a:rPr>
              <a:t>Discharged </a:t>
            </a:r>
            <a:r>
              <a:rPr sz="3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6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dirty="0">
                <a:solidFill>
                  <a:srgbClr val="FFFFFF"/>
                </a:solidFill>
                <a:latin typeface="Lucida Sans Unicode"/>
                <a:cs typeface="Lucida Sans Unicode"/>
              </a:rPr>
              <a:t>number</a:t>
            </a:r>
            <a:r>
              <a:rPr sz="36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36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recovered</a:t>
            </a:r>
            <a:r>
              <a:rPr sz="3600" spc="-3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endParaRPr sz="3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36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discharged</a:t>
            </a:r>
            <a:r>
              <a:rPr sz="3600" spc="-3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cases.</a:t>
            </a:r>
            <a:endParaRPr sz="36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9800" y="3101068"/>
            <a:ext cx="4940935" cy="3052445"/>
          </a:xfrm>
          <a:prstGeom prst="rect">
            <a:avLst/>
          </a:prstGeom>
        </p:spPr>
        <p:txBody>
          <a:bodyPr vert="horz" wrap="square" lIns="0" tIns="285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0"/>
              </a:spcBef>
            </a:pPr>
            <a:r>
              <a:rPr sz="3600" spc="-25" dirty="0">
                <a:solidFill>
                  <a:srgbClr val="FFFFFF"/>
                </a:solidFill>
                <a:latin typeface="Arial Black"/>
                <a:cs typeface="Arial Black"/>
              </a:rPr>
              <a:t>04</a:t>
            </a:r>
            <a:endParaRPr sz="3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3600" spc="-90" dirty="0">
                <a:solidFill>
                  <a:srgbClr val="FFFFFF"/>
                </a:solidFill>
                <a:latin typeface="Arial Black"/>
                <a:cs typeface="Arial Black"/>
              </a:rPr>
              <a:t>Active</a:t>
            </a:r>
            <a:endParaRPr sz="3600">
              <a:latin typeface="Arial Black"/>
              <a:cs typeface="Arial Black"/>
            </a:endParaRPr>
          </a:p>
          <a:p>
            <a:pPr marL="12700" marR="5080">
              <a:lnSpc>
                <a:spcPct val="125000"/>
              </a:lnSpc>
              <a:spcBef>
                <a:spcPts val="90"/>
              </a:spcBef>
            </a:pPr>
            <a:r>
              <a:rPr sz="3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6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dirty="0">
                <a:solidFill>
                  <a:srgbClr val="FFFFFF"/>
                </a:solidFill>
                <a:latin typeface="Lucida Sans Unicode"/>
                <a:cs typeface="Lucida Sans Unicode"/>
              </a:rPr>
              <a:t>number</a:t>
            </a:r>
            <a:r>
              <a:rPr sz="36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36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currently</a:t>
            </a:r>
            <a:r>
              <a:rPr sz="3600" spc="-2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active</a:t>
            </a:r>
            <a:r>
              <a:rPr sz="3600" spc="-2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cases.</a:t>
            </a:r>
            <a:endParaRPr sz="3600">
              <a:latin typeface="Lucida Sans Unicode"/>
              <a:cs typeface="Lucida Sans Unicode"/>
            </a:endParaRPr>
          </a:p>
        </p:txBody>
      </p:sp>
      <p:pic>
        <p:nvPicPr>
          <p:cNvPr id="5" name="object 5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394" y="9606968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74127" y="2927747"/>
            <a:ext cx="4678045" cy="3052445"/>
          </a:xfrm>
          <a:prstGeom prst="rect">
            <a:avLst/>
          </a:prstGeom>
        </p:spPr>
        <p:txBody>
          <a:bodyPr vert="horz" wrap="square" lIns="0" tIns="285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45"/>
              </a:spcBef>
            </a:pPr>
            <a:r>
              <a:rPr sz="3600" spc="-25" dirty="0">
                <a:solidFill>
                  <a:srgbClr val="FFFFFF"/>
                </a:solidFill>
                <a:latin typeface="Arial Black"/>
                <a:cs typeface="Arial Black"/>
              </a:rPr>
              <a:t>09</a:t>
            </a:r>
            <a:endParaRPr sz="3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3600" spc="-210" dirty="0">
                <a:solidFill>
                  <a:srgbClr val="FFFFFF"/>
                </a:solidFill>
                <a:latin typeface="Arial Black"/>
                <a:cs typeface="Arial Black"/>
              </a:rPr>
              <a:t>Discharge</a:t>
            </a:r>
            <a:r>
              <a:rPr sz="3600" spc="-44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Arial Black"/>
                <a:cs typeface="Arial Black"/>
              </a:rPr>
              <a:t>Avg</a:t>
            </a:r>
            <a:endParaRPr sz="3600">
              <a:latin typeface="Arial Black"/>
              <a:cs typeface="Arial Black"/>
            </a:endParaRPr>
          </a:p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sz="3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600" spc="-3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average</a:t>
            </a:r>
            <a:r>
              <a:rPr sz="3600" spc="-3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number </a:t>
            </a:r>
            <a:r>
              <a:rPr sz="36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36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discharged</a:t>
            </a:r>
            <a:r>
              <a:rPr sz="36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cases.</a:t>
            </a:r>
            <a:endParaRPr sz="36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7175" y="2927749"/>
            <a:ext cx="4825365" cy="3738245"/>
          </a:xfrm>
          <a:prstGeom prst="rect">
            <a:avLst/>
          </a:prstGeom>
        </p:spPr>
        <p:txBody>
          <a:bodyPr vert="horz" wrap="square" lIns="0" tIns="285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45"/>
              </a:spcBef>
            </a:pPr>
            <a:r>
              <a:rPr sz="3600" spc="-25" dirty="0">
                <a:solidFill>
                  <a:srgbClr val="FFFFFF"/>
                </a:solidFill>
                <a:latin typeface="Arial Black"/>
                <a:cs typeface="Arial Black"/>
              </a:rPr>
              <a:t>08</a:t>
            </a:r>
            <a:endParaRPr sz="3600">
              <a:latin typeface="Arial Black"/>
              <a:cs typeface="Arial Black"/>
            </a:endParaRPr>
          </a:p>
          <a:p>
            <a:pPr marL="12700" marR="755650">
              <a:lnSpc>
                <a:spcPct val="126099"/>
              </a:lnSpc>
              <a:spcBef>
                <a:spcPts val="1025"/>
              </a:spcBef>
            </a:pPr>
            <a:r>
              <a:rPr sz="3600" spc="-210" dirty="0">
                <a:solidFill>
                  <a:srgbClr val="FFFFFF"/>
                </a:solidFill>
                <a:latin typeface="Arial Black"/>
                <a:cs typeface="Arial Black"/>
              </a:rPr>
              <a:t>Discharge</a:t>
            </a:r>
            <a:r>
              <a:rPr sz="3600" spc="-44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275" dirty="0">
                <a:solidFill>
                  <a:srgbClr val="FFFFFF"/>
                </a:solidFill>
                <a:latin typeface="Arial Black"/>
                <a:cs typeface="Arial Black"/>
              </a:rPr>
              <a:t>Ratio </a:t>
            </a:r>
            <a:r>
              <a:rPr sz="3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600" spc="-3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percentage</a:t>
            </a:r>
            <a:r>
              <a:rPr sz="3600" spc="-3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36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discharged</a:t>
            </a:r>
            <a:r>
              <a:rPr sz="3600" spc="-3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cases</a:t>
            </a:r>
            <a:endParaRPr sz="3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3600" dirty="0">
                <a:solidFill>
                  <a:srgbClr val="FFFFFF"/>
                </a:solidFill>
                <a:latin typeface="Lucida Sans Unicode"/>
                <a:cs typeface="Lucida Sans Unicode"/>
              </a:rPr>
              <a:t>relative</a:t>
            </a:r>
            <a:r>
              <a:rPr sz="3600" spc="-3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3600" spc="-3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total</a:t>
            </a:r>
            <a:r>
              <a:rPr sz="3600" spc="-3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cases.</a:t>
            </a:r>
            <a:endParaRPr sz="36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9800" y="2927363"/>
            <a:ext cx="4533900" cy="3738245"/>
          </a:xfrm>
          <a:prstGeom prst="rect">
            <a:avLst/>
          </a:prstGeom>
        </p:spPr>
        <p:txBody>
          <a:bodyPr vert="horz" wrap="square" lIns="0" tIns="285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0"/>
              </a:spcBef>
            </a:pPr>
            <a:r>
              <a:rPr sz="3600" spc="-340" dirty="0">
                <a:solidFill>
                  <a:srgbClr val="FFFFFF"/>
                </a:solidFill>
                <a:latin typeface="Arial Black"/>
                <a:cs typeface="Arial Black"/>
              </a:rPr>
              <a:t>07</a:t>
            </a:r>
            <a:endParaRPr sz="3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3600" spc="-210" dirty="0">
                <a:solidFill>
                  <a:srgbClr val="FFFFFF"/>
                </a:solidFill>
                <a:latin typeface="Arial Black"/>
                <a:cs typeface="Arial Black"/>
              </a:rPr>
              <a:t>Active</a:t>
            </a:r>
            <a:r>
              <a:rPr sz="3600" spc="-5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Arial Black"/>
                <a:cs typeface="Arial Black"/>
              </a:rPr>
              <a:t>Ratio</a:t>
            </a:r>
            <a:endParaRPr sz="3600">
              <a:latin typeface="Arial Black"/>
              <a:cs typeface="Arial Black"/>
            </a:endParaRPr>
          </a:p>
          <a:p>
            <a:pPr marL="12700" marR="5080">
              <a:lnSpc>
                <a:spcPct val="125000"/>
              </a:lnSpc>
              <a:spcBef>
                <a:spcPts val="90"/>
              </a:spcBef>
            </a:pPr>
            <a:r>
              <a:rPr sz="3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600" spc="-3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percentage</a:t>
            </a:r>
            <a:r>
              <a:rPr sz="3600" spc="-3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36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active</a:t>
            </a:r>
            <a:r>
              <a:rPr sz="3600" spc="-3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cases</a:t>
            </a:r>
            <a:r>
              <a:rPr sz="3600" spc="-3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relative </a:t>
            </a:r>
            <a:r>
              <a:rPr sz="36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3600" spc="-3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total</a:t>
            </a:r>
            <a:r>
              <a:rPr sz="3600" spc="-3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cases.</a:t>
            </a:r>
            <a:endParaRPr sz="3600">
              <a:latin typeface="Lucida Sans Unicode"/>
              <a:cs typeface="Lucida Sans Unicode"/>
            </a:endParaRPr>
          </a:p>
        </p:txBody>
      </p:sp>
      <p:pic>
        <p:nvPicPr>
          <p:cNvPr id="5" name="object 5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394" y="9606967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74127" y="3101451"/>
            <a:ext cx="4455795" cy="3738245"/>
          </a:xfrm>
          <a:prstGeom prst="rect">
            <a:avLst/>
          </a:prstGeom>
        </p:spPr>
        <p:txBody>
          <a:bodyPr vert="horz" wrap="square" lIns="0" tIns="285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45"/>
              </a:spcBef>
            </a:pPr>
            <a:r>
              <a:rPr sz="3600" spc="-775" dirty="0">
                <a:solidFill>
                  <a:srgbClr val="FFFFFF"/>
                </a:solidFill>
                <a:latin typeface="Arial Black"/>
                <a:cs typeface="Arial Black"/>
              </a:rPr>
              <a:t>12</a:t>
            </a:r>
            <a:endParaRPr sz="3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3600" spc="-65" dirty="0">
                <a:solidFill>
                  <a:srgbClr val="FFFFFF"/>
                </a:solidFill>
                <a:latin typeface="Arial Black"/>
                <a:cs typeface="Arial Black"/>
              </a:rPr>
              <a:t>Population</a:t>
            </a:r>
            <a:endParaRPr sz="3600">
              <a:latin typeface="Arial Black"/>
              <a:cs typeface="Arial Black"/>
            </a:endParaRPr>
          </a:p>
          <a:p>
            <a:pPr marL="12700" marR="5080" algn="just">
              <a:lnSpc>
                <a:spcPct val="125000"/>
              </a:lnSpc>
              <a:spcBef>
                <a:spcPts val="95"/>
              </a:spcBef>
            </a:pPr>
            <a:r>
              <a:rPr sz="36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6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total</a:t>
            </a:r>
            <a:r>
              <a:rPr sz="36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population </a:t>
            </a:r>
            <a:r>
              <a:rPr sz="36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36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600" spc="-2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state</a:t>
            </a:r>
            <a:r>
              <a:rPr sz="3600" spc="-2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36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union </a:t>
            </a:r>
            <a:r>
              <a:rPr sz="36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territory.</a:t>
            </a:r>
            <a:endParaRPr sz="36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7175" y="3101451"/>
            <a:ext cx="4678045" cy="3052445"/>
          </a:xfrm>
          <a:prstGeom prst="rect">
            <a:avLst/>
          </a:prstGeom>
        </p:spPr>
        <p:txBody>
          <a:bodyPr vert="horz" wrap="square" lIns="0" tIns="285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45"/>
              </a:spcBef>
            </a:pPr>
            <a:r>
              <a:rPr sz="3600" spc="-1120" dirty="0">
                <a:solidFill>
                  <a:srgbClr val="FFFFFF"/>
                </a:solidFill>
                <a:latin typeface="Arial Black"/>
                <a:cs typeface="Arial Black"/>
              </a:rPr>
              <a:t>11</a:t>
            </a:r>
            <a:endParaRPr sz="3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3600" spc="-190" dirty="0">
                <a:solidFill>
                  <a:srgbClr val="FFFFFF"/>
                </a:solidFill>
                <a:latin typeface="Arial Black"/>
                <a:cs typeface="Arial Black"/>
              </a:rPr>
              <a:t>Death</a:t>
            </a:r>
            <a:r>
              <a:rPr sz="3600" spc="-4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Arial Black"/>
                <a:cs typeface="Arial Black"/>
              </a:rPr>
              <a:t>Avg</a:t>
            </a:r>
            <a:endParaRPr sz="3600">
              <a:latin typeface="Arial Black"/>
              <a:cs typeface="Arial Black"/>
            </a:endParaRPr>
          </a:p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sz="3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600" spc="-3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average</a:t>
            </a:r>
            <a:r>
              <a:rPr sz="3600" spc="-3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number </a:t>
            </a:r>
            <a:r>
              <a:rPr sz="36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3600" spc="-3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deaths.</a:t>
            </a:r>
            <a:endParaRPr sz="36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9800" y="3101069"/>
            <a:ext cx="4074795" cy="3738245"/>
          </a:xfrm>
          <a:prstGeom prst="rect">
            <a:avLst/>
          </a:prstGeom>
        </p:spPr>
        <p:txBody>
          <a:bodyPr vert="horz" wrap="square" lIns="0" tIns="285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0"/>
              </a:spcBef>
            </a:pPr>
            <a:r>
              <a:rPr sz="3600" spc="-630" dirty="0">
                <a:solidFill>
                  <a:srgbClr val="FFFFFF"/>
                </a:solidFill>
                <a:latin typeface="Arial Black"/>
                <a:cs typeface="Arial Black"/>
              </a:rPr>
              <a:t>10</a:t>
            </a:r>
            <a:endParaRPr sz="3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3600" spc="-165" dirty="0">
                <a:solidFill>
                  <a:srgbClr val="FFFFFF"/>
                </a:solidFill>
                <a:latin typeface="Arial Black"/>
                <a:cs typeface="Arial Black"/>
              </a:rPr>
              <a:t>Death</a:t>
            </a:r>
            <a:r>
              <a:rPr sz="3600" spc="-5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Arial Black"/>
                <a:cs typeface="Arial Black"/>
              </a:rPr>
              <a:t>Ratio</a:t>
            </a:r>
            <a:endParaRPr sz="3600">
              <a:latin typeface="Arial Black"/>
              <a:cs typeface="Arial Black"/>
            </a:endParaRPr>
          </a:p>
          <a:p>
            <a:pPr marL="12700" marR="5080">
              <a:lnSpc>
                <a:spcPct val="125000"/>
              </a:lnSpc>
              <a:spcBef>
                <a:spcPts val="90"/>
              </a:spcBef>
            </a:pPr>
            <a:r>
              <a:rPr sz="3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600" spc="-3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percentage</a:t>
            </a:r>
            <a:r>
              <a:rPr sz="3600" spc="-3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36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deaths</a:t>
            </a:r>
            <a:r>
              <a:rPr sz="3600" spc="-3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dirty="0">
                <a:solidFill>
                  <a:srgbClr val="FFFFFF"/>
                </a:solidFill>
                <a:latin typeface="Lucida Sans Unicode"/>
                <a:cs typeface="Lucida Sans Unicode"/>
              </a:rPr>
              <a:t>relative</a:t>
            </a:r>
            <a:r>
              <a:rPr sz="36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3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total</a:t>
            </a:r>
            <a:r>
              <a:rPr sz="3600" spc="-2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cases.</a:t>
            </a:r>
            <a:endParaRPr sz="3600">
              <a:latin typeface="Lucida Sans Unicode"/>
              <a:cs typeface="Lucida Sans Unicode"/>
            </a:endParaRPr>
          </a:p>
        </p:txBody>
      </p:sp>
      <p:pic>
        <p:nvPicPr>
          <p:cNvPr id="5" name="object 5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394" y="960697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8115" rIns="0" bIns="0" rtlCol="0">
            <a:spAutoFit/>
          </a:bodyPr>
          <a:lstStyle/>
          <a:p>
            <a:pPr marL="3472179">
              <a:lnSpc>
                <a:spcPct val="100000"/>
              </a:lnSpc>
              <a:spcBef>
                <a:spcPts val="100"/>
              </a:spcBef>
            </a:pPr>
            <a:r>
              <a:rPr spc="-370" dirty="0">
                <a:solidFill>
                  <a:srgbClr val="FFFFFF"/>
                </a:solidFill>
              </a:rPr>
              <a:t>DATA</a:t>
            </a:r>
            <a:r>
              <a:rPr spc="-1460" dirty="0">
                <a:solidFill>
                  <a:srgbClr val="FFFFFF"/>
                </a:solidFill>
              </a:rPr>
              <a:t> </a:t>
            </a:r>
            <a:r>
              <a:rPr spc="-740" dirty="0">
                <a:solidFill>
                  <a:srgbClr val="FFFFFF"/>
                </a:solidFill>
              </a:rPr>
              <a:t>CLEANING</a:t>
            </a:r>
          </a:p>
        </p:txBody>
      </p:sp>
      <p:pic>
        <p:nvPicPr>
          <p:cNvPr id="4" name="object 4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394" y="9606967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369" y="3075536"/>
            <a:ext cx="5887085" cy="1663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95"/>
              </a:spcBef>
            </a:pPr>
            <a:r>
              <a:rPr sz="4800" spc="-350" dirty="0">
                <a:solidFill>
                  <a:srgbClr val="FFFFFF"/>
                </a:solidFill>
              </a:rPr>
              <a:t>check</a:t>
            </a:r>
            <a:r>
              <a:rPr sz="4800" spc="-640" dirty="0">
                <a:solidFill>
                  <a:srgbClr val="FFFFFF"/>
                </a:solidFill>
              </a:rPr>
              <a:t> </a:t>
            </a:r>
            <a:r>
              <a:rPr sz="4800" spc="-235" dirty="0">
                <a:solidFill>
                  <a:srgbClr val="FFFFFF"/>
                </a:solidFill>
              </a:rPr>
              <a:t>null</a:t>
            </a:r>
            <a:r>
              <a:rPr sz="4800" spc="-645" dirty="0">
                <a:solidFill>
                  <a:srgbClr val="FFFFFF"/>
                </a:solidFill>
              </a:rPr>
              <a:t> </a:t>
            </a:r>
            <a:r>
              <a:rPr sz="4800" spc="-370" dirty="0">
                <a:solidFill>
                  <a:srgbClr val="FFFFFF"/>
                </a:solidFill>
              </a:rPr>
              <a:t>cells</a:t>
            </a:r>
            <a:r>
              <a:rPr sz="4800" spc="-640" dirty="0">
                <a:solidFill>
                  <a:srgbClr val="FFFFFF"/>
                </a:solidFill>
              </a:rPr>
              <a:t> </a:t>
            </a:r>
            <a:r>
              <a:rPr sz="4800" spc="-25" dirty="0">
                <a:solidFill>
                  <a:srgbClr val="FFFFFF"/>
                </a:solidFill>
              </a:rPr>
              <a:t>and </a:t>
            </a:r>
            <a:r>
              <a:rPr sz="4800" spc="-260" dirty="0">
                <a:solidFill>
                  <a:srgbClr val="FFFFFF"/>
                </a:solidFill>
              </a:rPr>
              <a:t>duplicates</a:t>
            </a:r>
            <a:r>
              <a:rPr sz="4800" spc="-615" dirty="0">
                <a:solidFill>
                  <a:srgbClr val="FFFFFF"/>
                </a:solidFill>
              </a:rPr>
              <a:t> </a:t>
            </a:r>
            <a:r>
              <a:rPr sz="4800" spc="-285" dirty="0">
                <a:solidFill>
                  <a:srgbClr val="FFFFFF"/>
                </a:solidFill>
              </a:rPr>
              <a:t>values.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3431" y="955871"/>
            <a:ext cx="17332960" cy="9117965"/>
            <a:chOff x="3431" y="955871"/>
            <a:chExt cx="17332960" cy="91179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8159" y="955871"/>
              <a:ext cx="8467724" cy="8381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1" y="3510702"/>
              <a:ext cx="942974" cy="942974"/>
            </a:xfrm>
            <a:prstGeom prst="rect">
              <a:avLst/>
            </a:prstGeom>
          </p:spPr>
        </p:pic>
        <p:pic>
          <p:nvPicPr>
            <p:cNvPr id="6" name="object 6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394" y="9606967"/>
              <a:ext cx="771524" cy="466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8115" rIns="0" bIns="0" rtlCol="0">
            <a:spAutoFit/>
          </a:bodyPr>
          <a:lstStyle/>
          <a:p>
            <a:pPr marL="3424554">
              <a:lnSpc>
                <a:spcPct val="100000"/>
              </a:lnSpc>
              <a:spcBef>
                <a:spcPts val="100"/>
              </a:spcBef>
            </a:pPr>
            <a:r>
              <a:rPr spc="-640" dirty="0">
                <a:solidFill>
                  <a:srgbClr val="FFFFFF"/>
                </a:solidFill>
              </a:rPr>
              <a:t>ANALYSIS</a:t>
            </a:r>
            <a:r>
              <a:rPr spc="70" dirty="0">
                <a:solidFill>
                  <a:srgbClr val="FFFFFF"/>
                </a:solidFill>
              </a:rPr>
              <a:t> </a:t>
            </a:r>
            <a:r>
              <a:rPr spc="-390" dirty="0">
                <a:solidFill>
                  <a:srgbClr val="FFFFFF"/>
                </a:solidFill>
              </a:rPr>
              <a:t>DATA</a:t>
            </a:r>
          </a:p>
        </p:txBody>
      </p:sp>
      <p:pic>
        <p:nvPicPr>
          <p:cNvPr id="4" name="object 4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394" y="9606967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5821" y="1832945"/>
            <a:ext cx="11220450" cy="66008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4993" y="3918753"/>
            <a:ext cx="5382895" cy="188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799"/>
              </a:lnSpc>
              <a:spcBef>
                <a:spcPts val="100"/>
              </a:spcBef>
            </a:pPr>
            <a:r>
              <a:rPr sz="3600" spc="-270" dirty="0">
                <a:solidFill>
                  <a:srgbClr val="FFFFFF"/>
                </a:solidFill>
              </a:rPr>
              <a:t>Helps</a:t>
            </a:r>
            <a:r>
              <a:rPr sz="3600" spc="-450" dirty="0">
                <a:solidFill>
                  <a:srgbClr val="FFFFFF"/>
                </a:solidFill>
              </a:rPr>
              <a:t> </a:t>
            </a:r>
            <a:r>
              <a:rPr sz="3600" spc="-225" dirty="0">
                <a:solidFill>
                  <a:srgbClr val="FFFFFF"/>
                </a:solidFill>
              </a:rPr>
              <a:t>visualize</a:t>
            </a:r>
            <a:r>
              <a:rPr sz="3600" spc="-450" dirty="0">
                <a:solidFill>
                  <a:srgbClr val="FFFFFF"/>
                </a:solidFill>
              </a:rPr>
              <a:t> </a:t>
            </a:r>
            <a:r>
              <a:rPr sz="3600" spc="-204" dirty="0">
                <a:solidFill>
                  <a:srgbClr val="FFFFFF"/>
                </a:solidFill>
              </a:rPr>
              <a:t>trends</a:t>
            </a:r>
            <a:r>
              <a:rPr sz="3600" spc="-450" dirty="0">
                <a:solidFill>
                  <a:srgbClr val="FFFFFF"/>
                </a:solidFill>
              </a:rPr>
              <a:t> </a:t>
            </a:r>
            <a:r>
              <a:rPr sz="3600" spc="-60" dirty="0">
                <a:solidFill>
                  <a:srgbClr val="FFFFFF"/>
                </a:solidFill>
              </a:rPr>
              <a:t>in </a:t>
            </a:r>
            <a:r>
              <a:rPr sz="3600" spc="-210" dirty="0">
                <a:solidFill>
                  <a:srgbClr val="FFFFFF"/>
                </a:solidFill>
              </a:rPr>
              <a:t>total</a:t>
            </a:r>
            <a:r>
              <a:rPr sz="3600" spc="-459" dirty="0">
                <a:solidFill>
                  <a:srgbClr val="FFFFFF"/>
                </a:solidFill>
              </a:rPr>
              <a:t> </a:t>
            </a:r>
            <a:r>
              <a:rPr sz="3600" spc="-245" dirty="0">
                <a:solidFill>
                  <a:srgbClr val="FFFFFF"/>
                </a:solidFill>
              </a:rPr>
              <a:t>cases</a:t>
            </a:r>
            <a:r>
              <a:rPr sz="3600" spc="-455" dirty="0">
                <a:solidFill>
                  <a:srgbClr val="FFFFFF"/>
                </a:solidFill>
              </a:rPr>
              <a:t> </a:t>
            </a:r>
            <a:r>
              <a:rPr sz="3600" spc="-25" dirty="0">
                <a:solidFill>
                  <a:srgbClr val="FFFFFF"/>
                </a:solidFill>
              </a:rPr>
              <a:t>vs</a:t>
            </a:r>
            <a:endParaRPr sz="3600"/>
          </a:p>
          <a:p>
            <a:pPr marL="111760">
              <a:lnSpc>
                <a:spcPct val="100000"/>
              </a:lnSpc>
              <a:spcBef>
                <a:spcPts val="555"/>
              </a:spcBef>
            </a:pPr>
            <a:r>
              <a:rPr sz="3600" spc="-215" dirty="0">
                <a:solidFill>
                  <a:srgbClr val="FFFFFF"/>
                </a:solidFill>
              </a:rPr>
              <a:t>recovery</a:t>
            </a:r>
            <a:r>
              <a:rPr sz="3600" spc="-425" dirty="0">
                <a:solidFill>
                  <a:srgbClr val="FFFFFF"/>
                </a:solidFill>
              </a:rPr>
              <a:t> </a:t>
            </a:r>
            <a:r>
              <a:rPr sz="3600" spc="-270" dirty="0">
                <a:solidFill>
                  <a:srgbClr val="FFFFFF"/>
                </a:solidFill>
              </a:rPr>
              <a:t>cases.</a:t>
            </a:r>
            <a:endParaRPr sz="3600"/>
          </a:p>
        </p:txBody>
      </p:sp>
      <p:pic>
        <p:nvPicPr>
          <p:cNvPr id="4" name="object 4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394" y="9606972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224</Words>
  <Application>Microsoft Office PowerPoint</Application>
  <PresentationFormat>Custom</PresentationFormat>
  <Paragraphs>62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 Black</vt:lpstr>
      <vt:lpstr>Lucida Sans Unicode</vt:lpstr>
      <vt:lpstr>Office Theme</vt:lpstr>
      <vt:lpstr>PowerPoint Presentation</vt:lpstr>
      <vt:lpstr>The dataset contains COVID-19 statistics for 36 states in india, including 12 columns:</vt:lpstr>
      <vt:lpstr>PowerPoint Presentation</vt:lpstr>
      <vt:lpstr>PowerPoint Presentation</vt:lpstr>
      <vt:lpstr>PowerPoint Presentation</vt:lpstr>
      <vt:lpstr>DATA CLEANING</vt:lpstr>
      <vt:lpstr>check null cells and duplicates values.</vt:lpstr>
      <vt:lpstr>ANALYSIS DATA</vt:lpstr>
      <vt:lpstr>Helps visualize trends in total cases vs recovery cases.</vt:lpstr>
      <vt:lpstr>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Insights:</vt:lpstr>
      <vt:lpstr>PowerPoint Presentation</vt:lpstr>
      <vt:lpstr>THANK YOU BY Shrouk Hassan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HP</cp:lastModifiedBy>
  <cp:revision>1</cp:revision>
  <dcterms:created xsi:type="dcterms:W3CDTF">2025-02-05T21:37:15Z</dcterms:created>
  <dcterms:modified xsi:type="dcterms:W3CDTF">2025-02-05T21:42:14Z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2025-02-05T00:00:00Z</vt:filetime>
  </property>
  <property fmtid="{D5CDD505-2E9C-101B-9397-08002B2CF9AE}" pid="3" name="Creator">
    <vt:lpwstr>Chromium</vt:lpwstr>
  </property>
  <property fmtid="{D5CDD505-2E9C-101B-9397-08002B2CF9AE}" pid="4" name="LastSaved">
    <vt:filetime>2025-02-05T00:00:00Z</vt:filetime>
  </property>
  <property fmtid="{D5CDD505-2E9C-101B-9397-08002B2CF9AE}" pid="5" name="Producer">
    <vt:lpwstr>Skia/PDF m105</vt:lpwstr>
  </property>
</Properties>
</file>